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256" r:id="rId2"/>
    <p:sldId id="257" r:id="rId3"/>
    <p:sldId id="258" r:id="rId4"/>
    <p:sldId id="259" r:id="rId5"/>
    <p:sldId id="263" r:id="rId6"/>
    <p:sldId id="262" r:id="rId7"/>
    <p:sldId id="265" r:id="rId8"/>
    <p:sldId id="264" r:id="rId9"/>
    <p:sldId id="266" r:id="rId10"/>
    <p:sldId id="267" r:id="rId11"/>
    <p:sldId id="268" r:id="rId12"/>
    <p:sldId id="269" r:id="rId13"/>
    <p:sldId id="270" r:id="rId14"/>
    <p:sldId id="346" r:id="rId15"/>
    <p:sldId id="347" r:id="rId16"/>
    <p:sldId id="278" r:id="rId17"/>
    <p:sldId id="274" r:id="rId18"/>
    <p:sldId id="279" r:id="rId19"/>
    <p:sldId id="280" r:id="rId20"/>
    <p:sldId id="281" r:id="rId21"/>
    <p:sldId id="282" r:id="rId22"/>
    <p:sldId id="283" r:id="rId23"/>
    <p:sldId id="275" r:id="rId24"/>
    <p:sldId id="284" r:id="rId25"/>
    <p:sldId id="285" r:id="rId26"/>
    <p:sldId id="286" r:id="rId27"/>
    <p:sldId id="287" r:id="rId28"/>
    <p:sldId id="288" r:id="rId29"/>
    <p:sldId id="289" r:id="rId30"/>
    <p:sldId id="290" r:id="rId31"/>
    <p:sldId id="291" r:id="rId32"/>
    <p:sldId id="292" r:id="rId33"/>
    <p:sldId id="293" r:id="rId34"/>
    <p:sldId id="276" r:id="rId35"/>
    <p:sldId id="310" r:id="rId36"/>
    <p:sldId id="295" r:id="rId37"/>
    <p:sldId id="296" r:id="rId38"/>
    <p:sldId id="297" r:id="rId39"/>
    <p:sldId id="298" r:id="rId40"/>
    <p:sldId id="299" r:id="rId41"/>
    <p:sldId id="300" r:id="rId42"/>
    <p:sldId id="301" r:id="rId43"/>
    <p:sldId id="302" r:id="rId44"/>
    <p:sldId id="330" r:id="rId45"/>
    <p:sldId id="331" r:id="rId46"/>
    <p:sldId id="303" r:id="rId47"/>
    <p:sldId id="304" r:id="rId48"/>
    <p:sldId id="305" r:id="rId49"/>
    <p:sldId id="308" r:id="rId50"/>
    <p:sldId id="307" r:id="rId51"/>
    <p:sldId id="306" r:id="rId52"/>
    <p:sldId id="338" r:id="rId53"/>
    <p:sldId id="339" r:id="rId54"/>
    <p:sldId id="341" r:id="rId55"/>
    <p:sldId id="344" r:id="rId56"/>
    <p:sldId id="342" r:id="rId57"/>
    <p:sldId id="320" r:id="rId58"/>
    <p:sldId id="309" r:id="rId59"/>
    <p:sldId id="311" r:id="rId60"/>
    <p:sldId id="312" r:id="rId61"/>
    <p:sldId id="313" r:id="rId62"/>
    <p:sldId id="314" r:id="rId63"/>
    <p:sldId id="315" r:id="rId64"/>
    <p:sldId id="316" r:id="rId65"/>
    <p:sldId id="317" r:id="rId66"/>
    <p:sldId id="318" r:id="rId67"/>
    <p:sldId id="340" r:id="rId68"/>
    <p:sldId id="345" r:id="rId69"/>
    <p:sldId id="319" r:id="rId70"/>
    <p:sldId id="349" r:id="rId71"/>
    <p:sldId id="277" r:id="rId72"/>
    <p:sldId id="321" r:id="rId73"/>
    <p:sldId id="322" r:id="rId74"/>
    <p:sldId id="323" r:id="rId75"/>
    <p:sldId id="324" r:id="rId76"/>
    <p:sldId id="325" r:id="rId77"/>
    <p:sldId id="326" r:id="rId78"/>
    <p:sldId id="327" r:id="rId79"/>
    <p:sldId id="328" r:id="rId80"/>
    <p:sldId id="329" r:id="rId81"/>
    <p:sldId id="332" r:id="rId82"/>
    <p:sldId id="333" r:id="rId83"/>
    <p:sldId id="334" r:id="rId84"/>
    <p:sldId id="273" r:id="rId85"/>
    <p:sldId id="294" r:id="rId86"/>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3" autoAdjust="0"/>
    <p:restoredTop sz="94660"/>
  </p:normalViewPr>
  <p:slideViewPr>
    <p:cSldViewPr>
      <p:cViewPr varScale="1">
        <p:scale>
          <a:sx n="103" d="100"/>
          <a:sy n="103" d="100"/>
        </p:scale>
        <p:origin x="-27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DB01D7-E988-42C3-92F5-5736B0E593F2}" type="datetimeFigureOut">
              <a:rPr lang="de-DE" smtClean="0"/>
              <a:t>05.07.2017</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D83620-C0FF-4109-96E2-0D309D108302}" type="slidenum">
              <a:rPr lang="de-DE" smtClean="0"/>
              <a:t>‹Nr.›</a:t>
            </a:fld>
            <a:endParaRPr lang="de-DE"/>
          </a:p>
        </p:txBody>
      </p:sp>
    </p:spTree>
    <p:extLst>
      <p:ext uri="{BB962C8B-B14F-4D97-AF65-F5344CB8AC3E}">
        <p14:creationId xmlns:p14="http://schemas.microsoft.com/office/powerpoint/2010/main" val="338567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6D83620-C0FF-4109-96E2-0D309D108302}" type="slidenum">
              <a:rPr lang="de-DE" smtClean="0"/>
              <a:t>4</a:t>
            </a:fld>
            <a:endParaRPr lang="de-DE"/>
          </a:p>
        </p:txBody>
      </p:sp>
    </p:spTree>
    <p:extLst>
      <p:ext uri="{BB962C8B-B14F-4D97-AF65-F5344CB8AC3E}">
        <p14:creationId xmlns:p14="http://schemas.microsoft.com/office/powerpoint/2010/main" val="164449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6D83620-C0FF-4109-96E2-0D309D108302}" type="slidenum">
              <a:rPr lang="de-DE" smtClean="0"/>
              <a:t>57</a:t>
            </a:fld>
            <a:endParaRPr lang="de-DE"/>
          </a:p>
        </p:txBody>
      </p:sp>
    </p:spTree>
    <p:extLst>
      <p:ext uri="{BB962C8B-B14F-4D97-AF65-F5344CB8AC3E}">
        <p14:creationId xmlns:p14="http://schemas.microsoft.com/office/powerpoint/2010/main" val="2986889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winkliges Dreieck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el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de-DE" smtClean="0"/>
              <a:t>Titelmasterformat durch Klicken bearbeiten</a:t>
            </a:r>
            <a:endParaRPr kumimoji="0" lang="en-US"/>
          </a:p>
        </p:txBody>
      </p:sp>
      <p:sp>
        <p:nvSpPr>
          <p:cNvPr id="17" name="Untertitel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de-DE" smtClean="0"/>
              <a:t>Formatvorlage des Untertitelmasters durch Klicken bearbeiten</a:t>
            </a:r>
            <a:endParaRPr kumimoji="0" lang="en-US"/>
          </a:p>
        </p:txBody>
      </p:sp>
      <p:grpSp>
        <p:nvGrpSpPr>
          <p:cNvPr id="2" name="Gruppieren 1"/>
          <p:cNvGrpSpPr/>
          <p:nvPr/>
        </p:nvGrpSpPr>
        <p:grpSpPr>
          <a:xfrm>
            <a:off x="-3765" y="4953000"/>
            <a:ext cx="9147765" cy="1912088"/>
            <a:chOff x="-3765" y="4832896"/>
            <a:chExt cx="9147765" cy="2032192"/>
          </a:xfrm>
        </p:grpSpPr>
        <p:sp>
          <p:nvSpPr>
            <p:cNvPr id="7" name="Freihand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ihand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ihand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Gerade Verbindung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umsplatzhalter 29"/>
          <p:cNvSpPr>
            <a:spLocks noGrp="1"/>
          </p:cNvSpPr>
          <p:nvPr>
            <p:ph type="dt" sz="half" idx="10"/>
          </p:nvPr>
        </p:nvSpPr>
        <p:spPr/>
        <p:txBody>
          <a:bodyPr/>
          <a:lstStyle>
            <a:lvl1pPr>
              <a:defRPr>
                <a:solidFill>
                  <a:srgbClr val="FFFFFF"/>
                </a:solidFill>
              </a:defRPr>
            </a:lvl1pPr>
            <a:extLst/>
          </a:lstStyle>
          <a:p>
            <a:fld id="{89181A19-0743-4490-9315-1516BEDB61E2}" type="datetimeFigureOut">
              <a:rPr lang="de-DE" smtClean="0"/>
              <a:t>05.07.2017</a:t>
            </a:fld>
            <a:endParaRPr lang="de-DE"/>
          </a:p>
        </p:txBody>
      </p:sp>
      <p:sp>
        <p:nvSpPr>
          <p:cNvPr id="19" name="Fußzeilenplatzhalter 18"/>
          <p:cNvSpPr>
            <a:spLocks noGrp="1"/>
          </p:cNvSpPr>
          <p:nvPr>
            <p:ph type="ftr" sz="quarter" idx="11"/>
          </p:nvPr>
        </p:nvSpPr>
        <p:spPr/>
        <p:txBody>
          <a:bodyPr/>
          <a:lstStyle>
            <a:lvl1pPr>
              <a:defRPr>
                <a:solidFill>
                  <a:schemeClr val="accent1">
                    <a:tint val="20000"/>
                  </a:schemeClr>
                </a:solidFill>
              </a:defRPr>
            </a:lvl1pPr>
            <a:extLst/>
          </a:lstStyle>
          <a:p>
            <a:endParaRPr lang="de-DE"/>
          </a:p>
        </p:txBody>
      </p:sp>
      <p:sp>
        <p:nvSpPr>
          <p:cNvPr id="27" name="Foliennummernplatzhalter 26"/>
          <p:cNvSpPr>
            <a:spLocks noGrp="1"/>
          </p:cNvSpPr>
          <p:nvPr>
            <p:ph type="sldNum" sz="quarter" idx="12"/>
          </p:nvPr>
        </p:nvSpPr>
        <p:spPr/>
        <p:txBody>
          <a:bodyPr/>
          <a:lstStyle>
            <a:lvl1pPr>
              <a:defRPr>
                <a:solidFill>
                  <a:srgbClr val="FFFFFF"/>
                </a:solidFill>
              </a:defRPr>
            </a:lvl1pPr>
            <a:extLst/>
          </a:lstStyle>
          <a:p>
            <a:fld id="{E4CA10F8-4634-47A1-B324-C2994383D8BB}"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1481329"/>
            <a:ext cx="8229600" cy="4386071"/>
          </a:xfrm>
        </p:spPr>
        <p:txBody>
          <a:bodyPr vert="eaVert"/>
          <a:lstStyle>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extLst/>
          </a:lstStyle>
          <a:p>
            <a:fld id="{89181A19-0743-4490-9315-1516BEDB61E2}" type="datetimeFigureOut">
              <a:rPr lang="de-DE" smtClean="0"/>
              <a:t>05.07.2017</a:t>
            </a:fld>
            <a:endParaRPr lang="de-DE"/>
          </a:p>
        </p:txBody>
      </p:sp>
      <p:sp>
        <p:nvSpPr>
          <p:cNvPr id="5" name="Fußzeilenplatzhalter 4"/>
          <p:cNvSpPr>
            <a:spLocks noGrp="1"/>
          </p:cNvSpPr>
          <p:nvPr>
            <p:ph type="ftr" sz="quarter" idx="11"/>
          </p:nvPr>
        </p:nvSpPr>
        <p:spPr/>
        <p:txBody>
          <a:bodyPr/>
          <a:lstStyle>
            <a:extLst/>
          </a:lstStyle>
          <a:p>
            <a:endParaRPr lang="de-DE"/>
          </a:p>
        </p:txBody>
      </p:sp>
      <p:sp>
        <p:nvSpPr>
          <p:cNvPr id="6" name="Foliennummernplatzhalter 5"/>
          <p:cNvSpPr>
            <a:spLocks noGrp="1"/>
          </p:cNvSpPr>
          <p:nvPr>
            <p:ph type="sldNum" sz="quarter" idx="12"/>
          </p:nvPr>
        </p:nvSpPr>
        <p:spPr/>
        <p:txBody>
          <a:bodyPr/>
          <a:lstStyle>
            <a:extLst/>
          </a:lstStyle>
          <a:p>
            <a:fld id="{E4CA10F8-4634-47A1-B324-C2994383D8BB}"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844013" y="274640"/>
            <a:ext cx="1777470" cy="5592761"/>
          </a:xfrm>
        </p:spPr>
        <p:txBody>
          <a:bodyPr vert="eaVert"/>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274641"/>
            <a:ext cx="6324600" cy="5592760"/>
          </a:xfrm>
        </p:spPr>
        <p:txBody>
          <a:bodyPr vert="eaVert"/>
          <a:lstStyle>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extLst/>
          </a:lstStyle>
          <a:p>
            <a:fld id="{89181A19-0743-4490-9315-1516BEDB61E2}" type="datetimeFigureOut">
              <a:rPr lang="de-DE" smtClean="0"/>
              <a:t>05.07.2017</a:t>
            </a:fld>
            <a:endParaRPr lang="de-DE"/>
          </a:p>
        </p:txBody>
      </p:sp>
      <p:sp>
        <p:nvSpPr>
          <p:cNvPr id="5" name="Fußzeilenplatzhalter 4"/>
          <p:cNvSpPr>
            <a:spLocks noGrp="1"/>
          </p:cNvSpPr>
          <p:nvPr>
            <p:ph type="ftr" sz="quarter" idx="11"/>
          </p:nvPr>
        </p:nvSpPr>
        <p:spPr/>
        <p:txBody>
          <a:bodyPr/>
          <a:lstStyle>
            <a:extLst/>
          </a:lstStyle>
          <a:p>
            <a:endParaRPr lang="de-DE"/>
          </a:p>
        </p:txBody>
      </p:sp>
      <p:sp>
        <p:nvSpPr>
          <p:cNvPr id="6" name="Foliennummernplatzhalter 5"/>
          <p:cNvSpPr>
            <a:spLocks noGrp="1"/>
          </p:cNvSpPr>
          <p:nvPr>
            <p:ph type="sldNum" sz="quarter" idx="12"/>
          </p:nvPr>
        </p:nvSpPr>
        <p:spPr/>
        <p:txBody>
          <a:bodyPr/>
          <a:lstStyle>
            <a:extLst/>
          </a:lstStyle>
          <a:p>
            <a:fld id="{E4CA10F8-4634-47A1-B324-C2994383D8BB}"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extLst/>
          </a:lstStyle>
          <a:p>
            <a:fld id="{89181A19-0743-4490-9315-1516BEDB61E2}" type="datetimeFigureOut">
              <a:rPr lang="de-DE" smtClean="0"/>
              <a:t>05.07.2017</a:t>
            </a:fld>
            <a:endParaRPr lang="de-DE"/>
          </a:p>
        </p:txBody>
      </p:sp>
      <p:sp>
        <p:nvSpPr>
          <p:cNvPr id="5" name="Fußzeilenplatzhalter 4"/>
          <p:cNvSpPr>
            <a:spLocks noGrp="1"/>
          </p:cNvSpPr>
          <p:nvPr>
            <p:ph type="ftr" sz="quarter" idx="11"/>
          </p:nvPr>
        </p:nvSpPr>
        <p:spPr/>
        <p:txBody>
          <a:bodyPr/>
          <a:lstStyle>
            <a:extLst/>
          </a:lstStyle>
          <a:p>
            <a:endParaRPr lang="de-DE"/>
          </a:p>
        </p:txBody>
      </p:sp>
      <p:sp>
        <p:nvSpPr>
          <p:cNvPr id="6" name="Foliennummernplatzhalter 5"/>
          <p:cNvSpPr>
            <a:spLocks noGrp="1"/>
          </p:cNvSpPr>
          <p:nvPr>
            <p:ph type="sldNum" sz="quarter" idx="12"/>
          </p:nvPr>
        </p:nvSpPr>
        <p:spPr/>
        <p:txBody>
          <a:bodyPr/>
          <a:lstStyle>
            <a:extLst/>
          </a:lstStyle>
          <a:p>
            <a:fld id="{E4CA10F8-4634-47A1-B324-C2994383D8BB}" type="slidenum">
              <a:rPr lang="de-DE" smtClean="0"/>
              <a:t>‹Nr.›</a:t>
            </a:fld>
            <a:endParaRPr lang="de-DE"/>
          </a:p>
        </p:txBody>
      </p:sp>
      <p:sp>
        <p:nvSpPr>
          <p:cNvPr id="7" name="Titel 6"/>
          <p:cNvSpPr>
            <a:spLocks noGrp="1"/>
          </p:cNvSpPr>
          <p:nvPr>
            <p:ph type="title"/>
          </p:nvPr>
        </p:nvSpPr>
        <p:spPr/>
        <p:txBody>
          <a:bodyPr rtlCol="0"/>
          <a:lstStyle>
            <a:extLst/>
          </a:lstStyle>
          <a:p>
            <a:r>
              <a:rPr kumimoji="0" lang="de-DE" smtClean="0"/>
              <a:t>Titelmasterformat durch Klicken bearbeiten</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Ref idx="1002">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de-DE" smtClean="0"/>
              <a:t>Textmasterformat bearbeiten</a:t>
            </a:r>
          </a:p>
        </p:txBody>
      </p:sp>
      <p:sp>
        <p:nvSpPr>
          <p:cNvPr id="4" name="Datumsplatzhalter 3"/>
          <p:cNvSpPr>
            <a:spLocks noGrp="1"/>
          </p:cNvSpPr>
          <p:nvPr>
            <p:ph type="dt" sz="half" idx="10"/>
          </p:nvPr>
        </p:nvSpPr>
        <p:spPr/>
        <p:txBody>
          <a:bodyPr/>
          <a:lstStyle>
            <a:extLst/>
          </a:lstStyle>
          <a:p>
            <a:fld id="{89181A19-0743-4490-9315-1516BEDB61E2}" type="datetimeFigureOut">
              <a:rPr lang="de-DE" smtClean="0"/>
              <a:t>05.07.2017</a:t>
            </a:fld>
            <a:endParaRPr lang="de-DE"/>
          </a:p>
        </p:txBody>
      </p:sp>
      <p:sp>
        <p:nvSpPr>
          <p:cNvPr id="5" name="Fußzeilenplatzhalter 4"/>
          <p:cNvSpPr>
            <a:spLocks noGrp="1"/>
          </p:cNvSpPr>
          <p:nvPr>
            <p:ph type="ftr" sz="quarter" idx="11"/>
          </p:nvPr>
        </p:nvSpPr>
        <p:spPr/>
        <p:txBody>
          <a:bodyPr/>
          <a:lstStyle>
            <a:extLst/>
          </a:lstStyle>
          <a:p>
            <a:endParaRPr lang="de-DE"/>
          </a:p>
        </p:txBody>
      </p:sp>
      <p:sp>
        <p:nvSpPr>
          <p:cNvPr id="6" name="Foliennummernplatzhalter 5"/>
          <p:cNvSpPr>
            <a:spLocks noGrp="1"/>
          </p:cNvSpPr>
          <p:nvPr>
            <p:ph type="sldNum" sz="quarter" idx="12"/>
          </p:nvPr>
        </p:nvSpPr>
        <p:spPr/>
        <p:txBody>
          <a:bodyPr/>
          <a:lstStyle>
            <a:extLst/>
          </a:lstStyle>
          <a:p>
            <a:fld id="{E4CA10F8-4634-47A1-B324-C2994383D8BB}" type="slidenum">
              <a:rPr lang="de-DE" smtClean="0"/>
              <a:t>‹Nr.›</a:t>
            </a:fld>
            <a:endParaRPr lang="de-DE"/>
          </a:p>
        </p:txBody>
      </p:sp>
      <p:sp>
        <p:nvSpPr>
          <p:cNvPr id="7" name="Eingekerbter Richtungspfeil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Eingekerbter Richtungspfeil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2">
        <a:schemeClr val="bg1"/>
      </p:bgRef>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Inhaltsplatzhalt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p:txBody>
          <a:bodyPr/>
          <a:lstStyle>
            <a:extLst/>
          </a:lstStyle>
          <a:p>
            <a:fld id="{89181A19-0743-4490-9315-1516BEDB61E2}" type="datetimeFigureOut">
              <a:rPr lang="de-DE" smtClean="0"/>
              <a:t>05.07.2017</a:t>
            </a:fld>
            <a:endParaRPr lang="de-DE"/>
          </a:p>
        </p:txBody>
      </p:sp>
      <p:sp>
        <p:nvSpPr>
          <p:cNvPr id="6" name="Fußzeilenplatzhalter 5"/>
          <p:cNvSpPr>
            <a:spLocks noGrp="1"/>
          </p:cNvSpPr>
          <p:nvPr>
            <p:ph type="ftr" sz="quarter" idx="11"/>
          </p:nvPr>
        </p:nvSpPr>
        <p:spPr/>
        <p:txBody>
          <a:bodyPr/>
          <a:lstStyle>
            <a:extLst/>
          </a:lstStyle>
          <a:p>
            <a:endParaRPr lang="de-DE"/>
          </a:p>
        </p:txBody>
      </p:sp>
      <p:sp>
        <p:nvSpPr>
          <p:cNvPr id="7" name="Foliennummernplatzhalter 6"/>
          <p:cNvSpPr>
            <a:spLocks noGrp="1"/>
          </p:cNvSpPr>
          <p:nvPr>
            <p:ph type="sldNum" sz="quarter" idx="12"/>
          </p:nvPr>
        </p:nvSpPr>
        <p:spPr/>
        <p:txBody>
          <a:bodyPr/>
          <a:lstStyle>
            <a:extLst/>
          </a:lstStyle>
          <a:p>
            <a:fld id="{E4CA10F8-4634-47A1-B324-C2994383D8BB}" type="slidenum">
              <a:rPr lang="de-DE" smtClean="0"/>
              <a:t>‹Nr.›</a:t>
            </a:fld>
            <a:endParaRPr lang="de-DE"/>
          </a:p>
        </p:txBody>
      </p:sp>
      <p:sp>
        <p:nvSpPr>
          <p:cNvPr id="8" name="Titel 7"/>
          <p:cNvSpPr>
            <a:spLocks noGrp="1"/>
          </p:cNvSpPr>
          <p:nvPr>
            <p:ph type="title"/>
          </p:nvPr>
        </p:nvSpPr>
        <p:spPr/>
        <p:txBody>
          <a:bodyPr rtlCol="0"/>
          <a:lstStyle>
            <a:extLst/>
          </a:lstStyle>
          <a:p>
            <a:r>
              <a:rPr kumimoji="0" lang="de-DE" smtClean="0"/>
              <a:t>Titelmasterformat durch Klicken bearbeiten</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8229600" cy="1143000"/>
          </a:xfrm>
        </p:spPr>
        <p:txBody>
          <a:bodyPr anchor="ctr"/>
          <a:lstStyle>
            <a:lvl1pPr>
              <a:defRPr/>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de-DE" smtClean="0"/>
              <a:t>Textmasterformat bearbeiten</a:t>
            </a:r>
          </a:p>
        </p:txBody>
      </p:sp>
      <p:sp>
        <p:nvSpPr>
          <p:cNvPr id="4" name="Textplatzhalt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de-DE" smtClean="0"/>
              <a:t>Textmasterformat bearbeiten</a:t>
            </a:r>
          </a:p>
        </p:txBody>
      </p:sp>
      <p:sp>
        <p:nvSpPr>
          <p:cNvPr id="5" name="Inhaltsplatzhalt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6" name="Inhaltsplatzhalt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0"/>
          </p:nvPr>
        </p:nvSpPr>
        <p:spPr/>
        <p:txBody>
          <a:bodyPr/>
          <a:lstStyle>
            <a:extLst/>
          </a:lstStyle>
          <a:p>
            <a:fld id="{89181A19-0743-4490-9315-1516BEDB61E2}" type="datetimeFigureOut">
              <a:rPr lang="de-DE" smtClean="0"/>
              <a:t>05.07.2017</a:t>
            </a:fld>
            <a:endParaRPr lang="de-DE"/>
          </a:p>
        </p:txBody>
      </p:sp>
      <p:sp>
        <p:nvSpPr>
          <p:cNvPr id="8" name="Fußzeilenplatzhalter 7"/>
          <p:cNvSpPr>
            <a:spLocks noGrp="1"/>
          </p:cNvSpPr>
          <p:nvPr>
            <p:ph type="ftr" sz="quarter" idx="11"/>
          </p:nvPr>
        </p:nvSpPr>
        <p:spPr/>
        <p:txBody>
          <a:bodyPr/>
          <a:lstStyle>
            <a:extLst/>
          </a:lstStyle>
          <a:p>
            <a:endParaRPr lang="de-DE"/>
          </a:p>
        </p:txBody>
      </p:sp>
      <p:sp>
        <p:nvSpPr>
          <p:cNvPr id="9" name="Foliennummernplatzhalter 8"/>
          <p:cNvSpPr>
            <a:spLocks noGrp="1"/>
          </p:cNvSpPr>
          <p:nvPr>
            <p:ph type="sldNum" sz="quarter" idx="12"/>
          </p:nvPr>
        </p:nvSpPr>
        <p:spPr/>
        <p:txBody>
          <a:bodyPr/>
          <a:lstStyle>
            <a:extLst/>
          </a:lstStyle>
          <a:p>
            <a:fld id="{E4CA10F8-4634-47A1-B324-C2994383D8BB}" type="slidenum">
              <a:rPr lang="de-DE" smtClean="0"/>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2">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extLst/>
          </a:lstStyle>
          <a:p>
            <a:fld id="{89181A19-0743-4490-9315-1516BEDB61E2}" type="datetimeFigureOut">
              <a:rPr lang="de-DE" smtClean="0"/>
              <a:t>05.07.2017</a:t>
            </a:fld>
            <a:endParaRPr lang="de-DE"/>
          </a:p>
        </p:txBody>
      </p:sp>
      <p:sp>
        <p:nvSpPr>
          <p:cNvPr id="4" name="Fußzeilenplatzhalter 3"/>
          <p:cNvSpPr>
            <a:spLocks noGrp="1"/>
          </p:cNvSpPr>
          <p:nvPr>
            <p:ph type="ftr" sz="quarter" idx="11"/>
          </p:nvPr>
        </p:nvSpPr>
        <p:spPr/>
        <p:txBody>
          <a:bodyPr/>
          <a:lstStyle>
            <a:extLst/>
          </a:lstStyle>
          <a:p>
            <a:endParaRPr lang="de-DE"/>
          </a:p>
        </p:txBody>
      </p:sp>
      <p:sp>
        <p:nvSpPr>
          <p:cNvPr id="5" name="Foliennummernplatzhalter 4"/>
          <p:cNvSpPr>
            <a:spLocks noGrp="1"/>
          </p:cNvSpPr>
          <p:nvPr>
            <p:ph type="sldNum" sz="quarter" idx="12"/>
          </p:nvPr>
        </p:nvSpPr>
        <p:spPr/>
        <p:txBody>
          <a:bodyPr/>
          <a:lstStyle>
            <a:extLst/>
          </a:lstStyle>
          <a:p>
            <a:fld id="{E4CA10F8-4634-47A1-B324-C2994383D8BB}" type="slidenum">
              <a:rPr lang="de-DE" smtClean="0"/>
              <a:t>‹Nr.›</a:t>
            </a:fld>
            <a:endParaRPr lang="de-DE"/>
          </a:p>
        </p:txBody>
      </p:sp>
      <p:sp>
        <p:nvSpPr>
          <p:cNvPr id="6" name="Titel 5"/>
          <p:cNvSpPr>
            <a:spLocks noGrp="1"/>
          </p:cNvSpPr>
          <p:nvPr>
            <p:ph type="title"/>
          </p:nvPr>
        </p:nvSpPr>
        <p:spPr/>
        <p:txBody>
          <a:bodyPr rtlCol="0"/>
          <a:lstStyle>
            <a:extLst/>
          </a:lstStyle>
          <a:p>
            <a:r>
              <a:rPr kumimoji="0" lang="de-DE" smtClean="0"/>
              <a:t>Titelmasterformat durch Klicken bearbeiten</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extLst/>
          </a:lstStyle>
          <a:p>
            <a:fld id="{89181A19-0743-4490-9315-1516BEDB61E2}" type="datetimeFigureOut">
              <a:rPr lang="de-DE" smtClean="0"/>
              <a:t>05.07.2017</a:t>
            </a:fld>
            <a:endParaRPr lang="de-DE"/>
          </a:p>
        </p:txBody>
      </p:sp>
      <p:sp>
        <p:nvSpPr>
          <p:cNvPr id="3" name="Fußzeilenplatzhalter 2"/>
          <p:cNvSpPr>
            <a:spLocks noGrp="1"/>
          </p:cNvSpPr>
          <p:nvPr>
            <p:ph type="ftr" sz="quarter" idx="11"/>
          </p:nvPr>
        </p:nvSpPr>
        <p:spPr/>
        <p:txBody>
          <a:bodyPr/>
          <a:lstStyle>
            <a:extLst/>
          </a:lstStyle>
          <a:p>
            <a:endParaRPr lang="de-DE"/>
          </a:p>
        </p:txBody>
      </p:sp>
      <p:sp>
        <p:nvSpPr>
          <p:cNvPr id="4" name="Foliennummernplatzhalter 3"/>
          <p:cNvSpPr>
            <a:spLocks noGrp="1"/>
          </p:cNvSpPr>
          <p:nvPr>
            <p:ph type="sldNum" sz="quarter" idx="12"/>
          </p:nvPr>
        </p:nvSpPr>
        <p:spPr/>
        <p:txBody>
          <a:bodyPr/>
          <a:lstStyle>
            <a:extLst/>
          </a:lstStyle>
          <a:p>
            <a:fld id="{E4CA10F8-4634-47A1-B324-C2994383D8BB}"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de-DE" smtClean="0"/>
              <a:t>Titelmasterformat durch Klicken bearbeiten</a:t>
            </a:r>
            <a:endParaRPr kumimoji="0" lang="en-US"/>
          </a:p>
        </p:txBody>
      </p:sp>
      <p:sp>
        <p:nvSpPr>
          <p:cNvPr id="3" name="Textplatzhalt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de-DE" smtClean="0"/>
              <a:t>Textmasterformat bearbeiten</a:t>
            </a:r>
          </a:p>
        </p:txBody>
      </p:sp>
      <p:sp>
        <p:nvSpPr>
          <p:cNvPr id="4" name="Inhaltsplatzhalt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a:xfrm>
            <a:off x="6727032" y="6407944"/>
            <a:ext cx="1920240" cy="365760"/>
          </a:xfrm>
        </p:spPr>
        <p:txBody>
          <a:bodyPr/>
          <a:lstStyle>
            <a:extLst/>
          </a:lstStyle>
          <a:p>
            <a:fld id="{89181A19-0743-4490-9315-1516BEDB61E2}" type="datetimeFigureOut">
              <a:rPr lang="de-DE" smtClean="0"/>
              <a:t>05.07.2017</a:t>
            </a:fld>
            <a:endParaRPr lang="de-DE"/>
          </a:p>
        </p:txBody>
      </p:sp>
      <p:sp>
        <p:nvSpPr>
          <p:cNvPr id="6" name="Fußzeilenplatzhalter 5"/>
          <p:cNvSpPr>
            <a:spLocks noGrp="1"/>
          </p:cNvSpPr>
          <p:nvPr>
            <p:ph type="ftr" sz="quarter" idx="11"/>
          </p:nvPr>
        </p:nvSpPr>
        <p:spPr/>
        <p:txBody>
          <a:bodyPr/>
          <a:lstStyle>
            <a:extLst/>
          </a:lstStyle>
          <a:p>
            <a:endParaRPr lang="de-DE"/>
          </a:p>
        </p:txBody>
      </p:sp>
      <p:sp>
        <p:nvSpPr>
          <p:cNvPr id="7" name="Foliennummernplatzhalter 6"/>
          <p:cNvSpPr>
            <a:spLocks noGrp="1"/>
          </p:cNvSpPr>
          <p:nvPr>
            <p:ph type="sldNum" sz="quarter" idx="12"/>
          </p:nvPr>
        </p:nvSpPr>
        <p:spPr/>
        <p:txBody>
          <a:bodyPr/>
          <a:lstStyle>
            <a:extLst/>
          </a:lstStyle>
          <a:p>
            <a:fld id="{E4CA10F8-4634-47A1-B324-C2994383D8BB}" type="slidenum">
              <a:rPr lang="de-DE" smtClean="0"/>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Ref idx="1002">
        <a:schemeClr val="bg1"/>
      </p:bgRef>
    </p:bg>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de-DE" smtClean="0"/>
              <a:t>Textmasterformat bearbeiten</a:t>
            </a:r>
          </a:p>
        </p:txBody>
      </p:sp>
      <p:sp>
        <p:nvSpPr>
          <p:cNvPr id="3" name="Bildplatzhalt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de-DE" smtClean="0"/>
              <a:t>Bild durch Klicken auf Symbol hinzufügen</a:t>
            </a:r>
            <a:endParaRPr kumimoji="0" lang="en-US" dirty="0"/>
          </a:p>
        </p:txBody>
      </p:sp>
      <p:sp>
        <p:nvSpPr>
          <p:cNvPr id="5" name="Datumsplatzhalter 4"/>
          <p:cNvSpPr>
            <a:spLocks noGrp="1"/>
          </p:cNvSpPr>
          <p:nvPr>
            <p:ph type="dt" sz="half" idx="10"/>
          </p:nvPr>
        </p:nvSpPr>
        <p:spPr/>
        <p:txBody>
          <a:bodyPr/>
          <a:lstStyle>
            <a:lvl1pPr>
              <a:defRPr>
                <a:solidFill>
                  <a:schemeClr val="tx1"/>
                </a:solidFill>
              </a:defRPr>
            </a:lvl1pPr>
            <a:extLst/>
          </a:lstStyle>
          <a:p>
            <a:fld id="{89181A19-0743-4490-9315-1516BEDB61E2}" type="datetimeFigureOut">
              <a:rPr lang="de-DE" smtClean="0"/>
              <a:t>05.07.2017</a:t>
            </a:fld>
            <a:endParaRPr lang="de-DE"/>
          </a:p>
        </p:txBody>
      </p:sp>
      <p:sp>
        <p:nvSpPr>
          <p:cNvPr id="6" name="Fußzeilenplatzhalt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de-DE"/>
          </a:p>
        </p:txBody>
      </p:sp>
      <p:sp>
        <p:nvSpPr>
          <p:cNvPr id="7" name="Foliennummernplatzhalter 6"/>
          <p:cNvSpPr>
            <a:spLocks noGrp="1"/>
          </p:cNvSpPr>
          <p:nvPr>
            <p:ph type="sldNum" sz="quarter" idx="12"/>
          </p:nvPr>
        </p:nvSpPr>
        <p:spPr/>
        <p:txBody>
          <a:bodyPr/>
          <a:lstStyle>
            <a:lvl1pPr>
              <a:defRPr>
                <a:solidFill>
                  <a:schemeClr val="tx1"/>
                </a:solidFill>
              </a:defRPr>
            </a:lvl1pPr>
            <a:extLst/>
          </a:lstStyle>
          <a:p>
            <a:fld id="{E4CA10F8-4634-47A1-B324-C2994383D8BB}" type="slidenum">
              <a:rPr lang="de-DE" smtClean="0"/>
              <a:t>‹Nr.›</a:t>
            </a:fld>
            <a:endParaRPr lang="de-DE"/>
          </a:p>
        </p:txBody>
      </p:sp>
      <p:sp>
        <p:nvSpPr>
          <p:cNvPr id="2" name="Titel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de-DE" smtClean="0"/>
              <a:t>Titelmasterformat durch Klicken bearbeiten</a:t>
            </a:r>
            <a:endParaRPr kumimoji="0" lang="en-US"/>
          </a:p>
        </p:txBody>
      </p:sp>
      <p:sp>
        <p:nvSpPr>
          <p:cNvPr id="8" name="Freihand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ihand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echtwinkliges Dreieck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Gerade Verbindung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Eingekerbter Richtungspfeil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Eingekerbter Richtungspfeil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ihand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ihand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echtwinkliges Dreieck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Gerade Verbindung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elplatzhalt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de-DE" smtClean="0"/>
              <a:t>Titelmasterformat durch Klicken bearbeiten</a:t>
            </a:r>
            <a:endParaRPr kumimoji="0" lang="en-US"/>
          </a:p>
        </p:txBody>
      </p:sp>
      <p:sp>
        <p:nvSpPr>
          <p:cNvPr id="30" name="Textplatzhalt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de-DE" smtClean="0"/>
              <a:t>Textmasterformat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10" name="Datumsplatzhalt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89181A19-0743-4490-9315-1516BEDB61E2}" type="datetimeFigureOut">
              <a:rPr lang="de-DE" smtClean="0"/>
              <a:t>05.07.2017</a:t>
            </a:fld>
            <a:endParaRPr lang="de-DE"/>
          </a:p>
        </p:txBody>
      </p:sp>
      <p:sp>
        <p:nvSpPr>
          <p:cNvPr id="22" name="Fußzeilenplatzhalt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de-DE"/>
          </a:p>
        </p:txBody>
      </p:sp>
      <p:sp>
        <p:nvSpPr>
          <p:cNvPr id="18" name="Foliennummernplatzhalt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E4CA10F8-4634-47A1-B324-C2994383D8BB}"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4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5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29817" y="3212976"/>
            <a:ext cx="7772400" cy="1470025"/>
          </a:xfrm>
        </p:spPr>
        <p:txBody>
          <a:bodyPr>
            <a:normAutofit fontScale="90000"/>
          </a:bodyPr>
          <a:lstStyle/>
          <a:p>
            <a:r>
              <a:rPr lang="de-DE" dirty="0" smtClean="0"/>
              <a:t>Übersicht kostengünstiger Aktoren</a:t>
            </a:r>
            <a:endParaRPr lang="de-DE" dirty="0"/>
          </a:p>
        </p:txBody>
      </p:sp>
      <p:sp>
        <p:nvSpPr>
          <p:cNvPr id="3" name="Untertitel 2"/>
          <p:cNvSpPr>
            <a:spLocks noGrp="1"/>
          </p:cNvSpPr>
          <p:nvPr>
            <p:ph type="subTitle" idx="1"/>
          </p:nvPr>
        </p:nvSpPr>
        <p:spPr>
          <a:xfrm>
            <a:off x="9128" y="5803032"/>
            <a:ext cx="7448872" cy="1054968"/>
          </a:xfrm>
        </p:spPr>
        <p:txBody>
          <a:bodyPr>
            <a:normAutofit/>
          </a:bodyPr>
          <a:lstStyle/>
          <a:p>
            <a:pPr algn="l"/>
            <a:r>
              <a:rPr lang="de-DE" dirty="0" smtClean="0"/>
              <a:t>Von Manuel Mathes im Rahmen meines Praktikums am Fraunhofer LBF</a:t>
            </a:r>
            <a:endParaRPr lang="de-DE" dirty="0"/>
          </a:p>
        </p:txBody>
      </p:sp>
      <p:pic>
        <p:nvPicPr>
          <p:cNvPr id="1027" name="Picture 3" descr="M:\Blog\Köpreschallwandler\bilder\Post 4\Alle Aktore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0"/>
            <a:ext cx="4716016" cy="2730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Logo LB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579" y="19844"/>
            <a:ext cx="3819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496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67544" y="1071747"/>
            <a:ext cx="8229600" cy="4525963"/>
          </a:xfrm>
        </p:spPr>
        <p:txBody>
          <a:bodyPr>
            <a:normAutofit/>
          </a:bodyPr>
          <a:lstStyle/>
          <a:p>
            <a:pPr marL="109728" indent="0">
              <a:buNone/>
            </a:pPr>
            <a:r>
              <a:rPr lang="de-DE" sz="1800" b="1" dirty="0" smtClean="0"/>
              <a:t>			  Typ</a:t>
            </a:r>
            <a:r>
              <a:rPr lang="de-DE" sz="1800" dirty="0" smtClean="0"/>
              <a:t>:	</a:t>
            </a:r>
            <a:r>
              <a:rPr lang="de-DE" sz="1800" dirty="0"/>
              <a:t>		 </a:t>
            </a:r>
            <a:r>
              <a:rPr lang="de-DE" sz="1800" dirty="0" smtClean="0"/>
              <a:t>      </a:t>
            </a:r>
            <a:r>
              <a:rPr lang="de-DE" sz="1800" dirty="0" err="1" smtClean="0"/>
              <a:t>Exciter</a:t>
            </a:r>
            <a:r>
              <a:rPr lang="de-DE" sz="1800" dirty="0"/>
              <a:t>	</a:t>
            </a:r>
            <a:br>
              <a:rPr lang="de-DE" sz="1800" dirty="0"/>
            </a:br>
            <a:r>
              <a:rPr lang="de-DE" sz="1800" dirty="0" smtClean="0"/>
              <a:t>			  </a:t>
            </a:r>
            <a:r>
              <a:rPr lang="de-DE" sz="1800" b="1" dirty="0" smtClean="0"/>
              <a:t>Maximale Belastbarkeit:</a:t>
            </a:r>
            <a:r>
              <a:rPr lang="de-DE" sz="1800" dirty="0" smtClean="0"/>
              <a:t>  </a:t>
            </a:r>
            <a:r>
              <a:rPr lang="de-DE" sz="1800" dirty="0"/>
              <a:t> </a:t>
            </a:r>
            <a:r>
              <a:rPr lang="de-DE" sz="1800" dirty="0" smtClean="0"/>
              <a:t>   100 </a:t>
            </a:r>
            <a:r>
              <a:rPr lang="de-DE" sz="1800" dirty="0"/>
              <a:t>W</a:t>
            </a:r>
            <a:br>
              <a:rPr lang="de-DE" sz="1800" dirty="0"/>
            </a:br>
            <a:r>
              <a:rPr lang="de-DE" sz="1800" dirty="0" smtClean="0"/>
              <a:t>			  </a:t>
            </a:r>
            <a:r>
              <a:rPr lang="de-DE" sz="1800" b="1" dirty="0" smtClean="0"/>
              <a:t>Nennimpedanz</a:t>
            </a:r>
            <a:r>
              <a:rPr lang="de-DE" sz="1800" dirty="0" smtClean="0"/>
              <a:t> </a:t>
            </a:r>
            <a:r>
              <a:rPr lang="de-DE" sz="1800" b="1" dirty="0"/>
              <a:t>Z</a:t>
            </a:r>
            <a:r>
              <a:rPr lang="de-DE" sz="1800" dirty="0"/>
              <a:t>:	</a:t>
            </a:r>
            <a:r>
              <a:rPr lang="de-DE" sz="1800" dirty="0" smtClean="0"/>
              <a:t>       4 </a:t>
            </a:r>
            <a:r>
              <a:rPr lang="de-DE" sz="1800" dirty="0"/>
              <a:t>Ω </a:t>
            </a:r>
            <a:br>
              <a:rPr lang="de-DE" sz="1800" dirty="0"/>
            </a:br>
            <a:r>
              <a:rPr lang="de-DE" sz="1800" dirty="0" smtClean="0"/>
              <a:t>			  </a:t>
            </a:r>
            <a:r>
              <a:rPr lang="de-DE" sz="1800" b="1" dirty="0" smtClean="0"/>
              <a:t>Resonanzfrequenz</a:t>
            </a:r>
            <a:r>
              <a:rPr lang="de-DE" sz="1800" b="1" dirty="0"/>
              <a:t>:</a:t>
            </a:r>
            <a:r>
              <a:rPr lang="de-DE" sz="1800" dirty="0"/>
              <a:t>	</a:t>
            </a:r>
            <a:r>
              <a:rPr lang="de-DE" sz="1800" dirty="0" smtClean="0"/>
              <a:t>       40 </a:t>
            </a:r>
            <a:r>
              <a:rPr lang="de-DE" sz="1800" dirty="0"/>
              <a:t>Hz</a:t>
            </a:r>
            <a:br>
              <a:rPr lang="de-DE" sz="1800" dirty="0"/>
            </a:br>
            <a:r>
              <a:rPr lang="de-DE" sz="1800" dirty="0" smtClean="0"/>
              <a:t>			  </a:t>
            </a:r>
            <a:r>
              <a:rPr lang="de-DE" sz="1800" b="1" dirty="0" smtClean="0"/>
              <a:t>Frequenzbereich</a:t>
            </a:r>
            <a:r>
              <a:rPr lang="de-DE" sz="1800" b="1" dirty="0"/>
              <a:t>:</a:t>
            </a:r>
            <a:r>
              <a:rPr lang="de-DE" sz="1800" dirty="0"/>
              <a:t>	</a:t>
            </a:r>
            <a:r>
              <a:rPr lang="de-DE" sz="1800" dirty="0" smtClean="0"/>
              <a:t>       30 </a:t>
            </a:r>
            <a:r>
              <a:rPr lang="de-DE" sz="1800" dirty="0"/>
              <a:t>– 300 Hz</a:t>
            </a:r>
            <a:br>
              <a:rPr lang="de-DE" sz="1800" dirty="0"/>
            </a:br>
            <a:r>
              <a:rPr lang="de-DE" sz="1800" dirty="0" smtClean="0"/>
              <a:t>			  </a:t>
            </a:r>
            <a:r>
              <a:rPr lang="de-DE" sz="1800" b="1" dirty="0" smtClean="0"/>
              <a:t>Gewicht:</a:t>
            </a:r>
            <a:r>
              <a:rPr lang="de-DE" sz="1800" dirty="0"/>
              <a:t>		</a:t>
            </a:r>
            <a:r>
              <a:rPr lang="de-DE" sz="1800" dirty="0" smtClean="0"/>
              <a:t>       1,5 </a:t>
            </a:r>
            <a:r>
              <a:rPr lang="de-DE" sz="1800" dirty="0"/>
              <a:t>kg</a:t>
            </a:r>
            <a:br>
              <a:rPr lang="de-DE" sz="1800" dirty="0"/>
            </a:br>
            <a:r>
              <a:rPr lang="de-DE" sz="1800" dirty="0" smtClean="0"/>
              <a:t>			  </a:t>
            </a:r>
            <a:r>
              <a:rPr lang="de-DE" sz="1800" b="1" dirty="0" smtClean="0"/>
              <a:t>Maße (D</a:t>
            </a:r>
            <a:r>
              <a:rPr lang="de-DE" sz="1800" b="1" dirty="0"/>
              <a:t>, T):</a:t>
            </a:r>
            <a:r>
              <a:rPr lang="de-DE" sz="1800" dirty="0"/>
              <a:t>	</a:t>
            </a:r>
            <a:r>
              <a:rPr lang="de-DE" sz="1800" dirty="0" smtClean="0"/>
              <a:t>	       138 </a:t>
            </a:r>
            <a:r>
              <a:rPr lang="de-DE" sz="1800" dirty="0"/>
              <a:t>mm, 56 </a:t>
            </a:r>
            <a:r>
              <a:rPr lang="de-DE" sz="1800" dirty="0" smtClean="0"/>
              <a:t>mm</a:t>
            </a:r>
          </a:p>
          <a:p>
            <a:pPr marL="109728" indent="0">
              <a:buNone/>
            </a:pPr>
            <a:r>
              <a:rPr lang="de-DE" sz="1800" dirty="0"/>
              <a:t> </a:t>
            </a:r>
            <a:r>
              <a:rPr lang="de-DE" sz="1800" dirty="0" smtClean="0"/>
              <a:t>          </a:t>
            </a:r>
            <a:r>
              <a:rPr lang="de-DE" sz="1800" dirty="0"/>
              <a:t>			</a:t>
            </a:r>
            <a:r>
              <a:rPr lang="de-DE" sz="1800" dirty="0" smtClean="0"/>
              <a:t>  </a:t>
            </a:r>
            <a:r>
              <a:rPr lang="de-DE" sz="1800" b="1" dirty="0" smtClean="0"/>
              <a:t>Induktivität</a:t>
            </a:r>
            <a:r>
              <a:rPr lang="de-DE" sz="1800" b="1" dirty="0"/>
              <a:t>:</a:t>
            </a:r>
            <a:r>
              <a:rPr lang="de-DE" sz="1800" dirty="0"/>
              <a:t>		      		</a:t>
            </a:r>
          </a:p>
          <a:p>
            <a:pPr marL="109728" indent="0">
              <a:buNone/>
            </a:pPr>
            <a:r>
              <a:rPr lang="de-DE" sz="1800" dirty="0"/>
              <a:t>			</a:t>
            </a:r>
            <a:r>
              <a:rPr lang="de-DE" sz="1800" dirty="0" smtClean="0"/>
              <a:t>  </a:t>
            </a:r>
            <a:r>
              <a:rPr lang="de-DE" sz="1800" b="1" dirty="0" smtClean="0"/>
              <a:t>errechnete</a:t>
            </a:r>
            <a:r>
              <a:rPr lang="de-DE" sz="1800" dirty="0" smtClean="0"/>
              <a:t> </a:t>
            </a:r>
            <a:r>
              <a:rPr lang="de-DE" sz="1800" b="1" dirty="0" smtClean="0"/>
              <a:t>Schwungmasse: </a:t>
            </a:r>
            <a:r>
              <a:rPr lang="de-DE" sz="1800" dirty="0" smtClean="0"/>
              <a:t>0,098 </a:t>
            </a:r>
            <a:r>
              <a:rPr lang="de-DE" sz="1800" dirty="0"/>
              <a:t>kg</a:t>
            </a:r>
            <a:endParaRPr lang="de-DE" sz="1800" b="1" dirty="0"/>
          </a:p>
          <a:p>
            <a:pPr marL="109728" indent="0">
              <a:buNone/>
            </a:pPr>
            <a:r>
              <a:rPr lang="de-DE" sz="1800" b="1" dirty="0"/>
              <a:t>			</a:t>
            </a:r>
            <a:r>
              <a:rPr lang="de-DE" sz="1800" b="1" dirty="0" smtClean="0"/>
              <a:t>  Federsteifigkeit:	       </a:t>
            </a:r>
            <a:r>
              <a:rPr lang="de-DE" sz="1800" dirty="0" smtClean="0"/>
              <a:t>16,82 </a:t>
            </a:r>
            <a:r>
              <a:rPr lang="de-DE" sz="1800" dirty="0"/>
              <a:t>N/mm</a:t>
            </a:r>
            <a:r>
              <a:rPr lang="de-DE" sz="1800" b="1" dirty="0"/>
              <a:t>			</a:t>
            </a:r>
            <a:r>
              <a:rPr lang="de-DE" sz="1800" b="1" dirty="0" smtClean="0"/>
              <a:t>  gem</a:t>
            </a:r>
            <a:r>
              <a:rPr lang="de-DE" sz="1800" b="1" dirty="0"/>
              <a:t>. Resonanzfrequenz:   </a:t>
            </a:r>
            <a:r>
              <a:rPr lang="de-DE" sz="1800" b="1" dirty="0" smtClean="0"/>
              <a:t>  </a:t>
            </a:r>
            <a:r>
              <a:rPr lang="de-DE" sz="1800" dirty="0" smtClean="0"/>
              <a:t>39 </a:t>
            </a:r>
            <a:r>
              <a:rPr lang="de-DE" sz="1800" dirty="0"/>
              <a:t>Hz</a:t>
            </a:r>
            <a:endParaRPr lang="de-DE" sz="1800" b="1" dirty="0"/>
          </a:p>
          <a:p>
            <a:pPr marL="109728" indent="0">
              <a:buNone/>
            </a:pPr>
            <a:endParaRPr lang="de-DE" sz="1800" dirty="0"/>
          </a:p>
          <a:p>
            <a:pPr marL="109728" indent="0">
              <a:buNone/>
            </a:pPr>
            <a:endParaRPr lang="de-DE" sz="1800" dirty="0"/>
          </a:p>
        </p:txBody>
      </p:sp>
      <p:sp>
        <p:nvSpPr>
          <p:cNvPr id="3" name="Titel 2"/>
          <p:cNvSpPr>
            <a:spLocks noGrp="1"/>
          </p:cNvSpPr>
          <p:nvPr>
            <p:ph type="title"/>
          </p:nvPr>
        </p:nvSpPr>
        <p:spPr>
          <a:xfrm>
            <a:off x="467544" y="203309"/>
            <a:ext cx="8229600" cy="1143000"/>
          </a:xfrm>
        </p:spPr>
        <p:txBody>
          <a:bodyPr>
            <a:normAutofit/>
          </a:bodyPr>
          <a:lstStyle/>
          <a:p>
            <a:r>
              <a:rPr lang="de-DE" sz="3200" dirty="0" smtClean="0"/>
              <a:t>3.4 </a:t>
            </a:r>
            <a:r>
              <a:rPr lang="de-DE" sz="3200" dirty="0" err="1"/>
              <a:t>Monacor</a:t>
            </a:r>
            <a:r>
              <a:rPr lang="de-DE" sz="3200" dirty="0"/>
              <a:t> </a:t>
            </a:r>
            <a:r>
              <a:rPr lang="de-DE" sz="3200" dirty="0" smtClean="0"/>
              <a:t>BR-25</a:t>
            </a:r>
            <a:endParaRPr lang="de-DE" sz="3200" dirty="0"/>
          </a:p>
        </p:txBody>
      </p:sp>
      <p:pic>
        <p:nvPicPr>
          <p:cNvPr id="4100" name="Picture 4" descr="C:\Users\mathes\Desktop\Unbenann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4295232"/>
            <a:ext cx="3762176" cy="2562767"/>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M:\Blog\Köpreschallwandler\bilder\Post_7\Monacor BR 2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617" y="1293898"/>
            <a:ext cx="3178145" cy="28328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Logo LB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12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67544" y="1340768"/>
            <a:ext cx="8229600" cy="4525963"/>
          </a:xfrm>
        </p:spPr>
        <p:txBody>
          <a:bodyPr>
            <a:normAutofit/>
          </a:bodyPr>
          <a:lstStyle/>
          <a:p>
            <a:pPr marL="109728" indent="0">
              <a:buNone/>
            </a:pPr>
            <a:r>
              <a:rPr lang="de-DE" sz="1800" b="1" dirty="0" smtClean="0"/>
              <a:t>	Typ</a:t>
            </a:r>
            <a:r>
              <a:rPr lang="de-DE" sz="1800" dirty="0"/>
              <a:t>: 			</a:t>
            </a:r>
            <a:r>
              <a:rPr lang="de-DE" sz="1800" dirty="0" smtClean="0"/>
              <a:t>	</a:t>
            </a:r>
            <a:r>
              <a:rPr lang="de-DE" sz="1800" dirty="0" err="1" smtClean="0"/>
              <a:t>Exciter</a:t>
            </a:r>
            <a:r>
              <a:rPr lang="de-DE" sz="1800" dirty="0" smtClean="0"/>
              <a:t> </a:t>
            </a:r>
            <a:r>
              <a:rPr lang="de-DE" sz="1800" dirty="0"/>
              <a:t/>
            </a:r>
            <a:br>
              <a:rPr lang="de-DE" sz="1800" dirty="0"/>
            </a:br>
            <a:r>
              <a:rPr lang="de-DE" sz="1800" dirty="0" smtClean="0"/>
              <a:t>	</a:t>
            </a:r>
            <a:r>
              <a:rPr lang="de-DE" sz="1800" b="1" dirty="0" smtClean="0"/>
              <a:t>Maximale </a:t>
            </a:r>
            <a:r>
              <a:rPr lang="de-DE" sz="1800" b="1" dirty="0"/>
              <a:t>Belastbarkeit:</a:t>
            </a:r>
            <a:r>
              <a:rPr lang="de-DE" sz="1800" dirty="0"/>
              <a:t>	</a:t>
            </a:r>
            <a:r>
              <a:rPr lang="de-DE" sz="1800" dirty="0" smtClean="0"/>
              <a:t>30 </a:t>
            </a:r>
            <a:r>
              <a:rPr lang="de-DE" sz="1800" dirty="0"/>
              <a:t>W</a:t>
            </a:r>
            <a:br>
              <a:rPr lang="de-DE" sz="1800" dirty="0"/>
            </a:br>
            <a:r>
              <a:rPr lang="de-DE" sz="1800" dirty="0" smtClean="0"/>
              <a:t>	</a:t>
            </a:r>
            <a:r>
              <a:rPr lang="de-DE" sz="1800" b="1" dirty="0" smtClean="0"/>
              <a:t>Nennimpedanz</a:t>
            </a:r>
            <a:r>
              <a:rPr lang="de-DE" sz="1800" dirty="0" smtClean="0"/>
              <a:t> </a:t>
            </a:r>
            <a:r>
              <a:rPr lang="de-DE" sz="1800" b="1" dirty="0"/>
              <a:t>Z</a:t>
            </a:r>
            <a:r>
              <a:rPr lang="de-DE" sz="1800" dirty="0"/>
              <a:t>:		</a:t>
            </a:r>
            <a:r>
              <a:rPr lang="de-DE" sz="1800" dirty="0" smtClean="0"/>
              <a:t>8 </a:t>
            </a:r>
            <a:r>
              <a:rPr lang="de-DE" sz="1800" dirty="0"/>
              <a:t>Ω </a:t>
            </a:r>
            <a:br>
              <a:rPr lang="de-DE" sz="1800" dirty="0"/>
            </a:br>
            <a:r>
              <a:rPr lang="de-DE" sz="1800" dirty="0" smtClean="0"/>
              <a:t>	</a:t>
            </a:r>
            <a:r>
              <a:rPr lang="de-DE" sz="1800" b="1" dirty="0" smtClean="0"/>
              <a:t>Resonanzfrequenz</a:t>
            </a:r>
            <a:r>
              <a:rPr lang="de-DE" sz="1800" b="1" dirty="0"/>
              <a:t>:</a:t>
            </a:r>
            <a:r>
              <a:rPr lang="de-DE" sz="1800" dirty="0"/>
              <a:t>		600 Hz</a:t>
            </a:r>
            <a:br>
              <a:rPr lang="de-DE" sz="1800" dirty="0"/>
            </a:br>
            <a:r>
              <a:rPr lang="de-DE" sz="1800" dirty="0" smtClean="0"/>
              <a:t>	</a:t>
            </a:r>
            <a:r>
              <a:rPr lang="de-DE" sz="1800" b="1" dirty="0" smtClean="0"/>
              <a:t>Gewicht</a:t>
            </a:r>
            <a:r>
              <a:rPr lang="de-DE" sz="1800" b="1" dirty="0"/>
              <a:t>:</a:t>
            </a:r>
            <a:r>
              <a:rPr lang="de-DE" sz="1800" dirty="0"/>
              <a:t>			</a:t>
            </a:r>
            <a:r>
              <a:rPr lang="de-DE" sz="1800" dirty="0" smtClean="0"/>
              <a:t>0,65 </a:t>
            </a:r>
            <a:r>
              <a:rPr lang="de-DE" sz="1800" dirty="0"/>
              <a:t>kg</a:t>
            </a:r>
            <a:br>
              <a:rPr lang="de-DE" sz="1800" dirty="0"/>
            </a:br>
            <a:r>
              <a:rPr lang="de-DE" sz="1800" dirty="0" smtClean="0"/>
              <a:t>	</a:t>
            </a:r>
            <a:r>
              <a:rPr lang="de-DE" sz="1800" b="1" dirty="0" smtClean="0"/>
              <a:t>Abmessungen </a:t>
            </a:r>
            <a:r>
              <a:rPr lang="de-DE" sz="1800" b="1" dirty="0"/>
              <a:t>(D, T):</a:t>
            </a:r>
            <a:r>
              <a:rPr lang="de-DE" sz="1800" dirty="0"/>
              <a:t>		80 mm, 40 mm</a:t>
            </a:r>
            <a:br>
              <a:rPr lang="de-DE" sz="1800" dirty="0"/>
            </a:br>
            <a:r>
              <a:rPr lang="de-DE" sz="1800" dirty="0" smtClean="0"/>
              <a:t>	</a:t>
            </a:r>
            <a:r>
              <a:rPr lang="de-DE" sz="1800" b="1" dirty="0" smtClean="0"/>
              <a:t>Schutzklasse</a:t>
            </a:r>
            <a:r>
              <a:rPr lang="de-DE" sz="1800" b="1" dirty="0"/>
              <a:t>:</a:t>
            </a:r>
            <a:r>
              <a:rPr lang="de-DE" sz="1800" dirty="0"/>
              <a:t>	</a:t>
            </a:r>
            <a:r>
              <a:rPr lang="de-DE" sz="1800" dirty="0" smtClean="0"/>
              <a:t>	</a:t>
            </a:r>
            <a:r>
              <a:rPr lang="de-DE" sz="1800" dirty="0"/>
              <a:t>	IP </a:t>
            </a:r>
            <a:r>
              <a:rPr lang="de-DE" sz="1800" dirty="0" smtClean="0"/>
              <a:t>68</a:t>
            </a:r>
          </a:p>
          <a:p>
            <a:pPr marL="109728" indent="0">
              <a:buNone/>
            </a:pPr>
            <a:r>
              <a:rPr lang="de-DE" sz="1800" dirty="0"/>
              <a:t>	</a:t>
            </a:r>
            <a:r>
              <a:rPr lang="de-DE" sz="1800" b="1" dirty="0" smtClean="0"/>
              <a:t>Induktivität</a:t>
            </a:r>
            <a:r>
              <a:rPr lang="de-DE" sz="1800" b="1" dirty="0"/>
              <a:t>:</a:t>
            </a:r>
            <a:r>
              <a:rPr lang="de-DE" sz="1800" dirty="0"/>
              <a:t>		      		</a:t>
            </a:r>
          </a:p>
          <a:p>
            <a:pPr marL="109728" indent="0">
              <a:buNone/>
            </a:pPr>
            <a:r>
              <a:rPr lang="de-DE" sz="1800" b="1" dirty="0"/>
              <a:t>	</a:t>
            </a:r>
            <a:r>
              <a:rPr lang="de-DE" sz="1800" b="1" dirty="0" smtClean="0"/>
              <a:t>gem</a:t>
            </a:r>
            <a:r>
              <a:rPr lang="de-DE" sz="1800" b="1" dirty="0"/>
              <a:t>. Resonanzfrequenz:    	</a:t>
            </a:r>
            <a:r>
              <a:rPr lang="de-DE" sz="1800" dirty="0"/>
              <a:t> 148 </a:t>
            </a:r>
            <a:r>
              <a:rPr lang="de-DE" sz="1800" dirty="0"/>
              <a:t>Hz</a:t>
            </a:r>
            <a:endParaRPr lang="de-DE" sz="1800" b="1" dirty="0"/>
          </a:p>
          <a:p>
            <a:pPr marL="109728" indent="0">
              <a:buNone/>
            </a:pPr>
            <a:endParaRPr lang="de-DE" sz="1800" dirty="0"/>
          </a:p>
          <a:p>
            <a:pPr marL="109728" indent="0">
              <a:buNone/>
            </a:pPr>
            <a:endParaRPr lang="de-DE" sz="2000" dirty="0"/>
          </a:p>
        </p:txBody>
      </p:sp>
      <p:sp>
        <p:nvSpPr>
          <p:cNvPr id="3" name="Titel 2"/>
          <p:cNvSpPr>
            <a:spLocks noGrp="1"/>
          </p:cNvSpPr>
          <p:nvPr>
            <p:ph type="title"/>
          </p:nvPr>
        </p:nvSpPr>
        <p:spPr/>
        <p:txBody>
          <a:bodyPr>
            <a:normAutofit/>
          </a:bodyPr>
          <a:lstStyle/>
          <a:p>
            <a:r>
              <a:rPr lang="de-DE" sz="3200" dirty="0" smtClean="0"/>
              <a:t>3.5 </a:t>
            </a:r>
            <a:r>
              <a:rPr lang="de-DE" sz="3200" dirty="0" err="1" smtClean="0"/>
              <a:t>Monacor</a:t>
            </a:r>
            <a:r>
              <a:rPr lang="de-DE" sz="3200" dirty="0" smtClean="0"/>
              <a:t> AR-30</a:t>
            </a:r>
            <a:endParaRPr lang="de-DE" sz="3200" dirty="0"/>
          </a:p>
        </p:txBody>
      </p:sp>
      <p:pic>
        <p:nvPicPr>
          <p:cNvPr id="2050" name="Picture 2" descr="M:\Blog\Köpreschallwandler\bilder\Bilder Akoren offen\DSCN05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3987062"/>
            <a:ext cx="3672408" cy="275430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athes\Desktop\Unbenann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3" y="4005064"/>
            <a:ext cx="3194090" cy="27363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Logo LB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26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109728" indent="0">
              <a:buNone/>
            </a:pPr>
            <a:r>
              <a:rPr lang="de-DE" sz="2000" b="1" dirty="0" smtClean="0"/>
              <a:t>			</a:t>
            </a:r>
            <a:r>
              <a:rPr lang="de-DE" sz="1800" b="1" dirty="0" smtClean="0"/>
              <a:t>Typ</a:t>
            </a:r>
            <a:r>
              <a:rPr lang="de-DE" sz="1800" dirty="0"/>
              <a:t>: 			 </a:t>
            </a:r>
            <a:r>
              <a:rPr lang="de-DE" sz="1800" dirty="0" smtClean="0"/>
              <a:t>    </a:t>
            </a:r>
            <a:r>
              <a:rPr lang="de-DE" sz="1800" dirty="0" err="1" smtClean="0"/>
              <a:t>Exciter</a:t>
            </a:r>
            <a:r>
              <a:rPr lang="de-DE" sz="1800" dirty="0"/>
              <a:t>	</a:t>
            </a:r>
            <a:br>
              <a:rPr lang="de-DE" sz="1800" dirty="0"/>
            </a:br>
            <a:r>
              <a:rPr lang="de-DE" sz="1800" dirty="0" smtClean="0"/>
              <a:t>			</a:t>
            </a:r>
            <a:r>
              <a:rPr lang="de-DE" sz="1800" b="1" dirty="0" smtClean="0"/>
              <a:t>Nennbelastbarkeit RMS:</a:t>
            </a:r>
            <a:r>
              <a:rPr lang="de-DE" sz="1800" dirty="0" smtClean="0"/>
              <a:t>   30 </a:t>
            </a:r>
            <a:r>
              <a:rPr lang="de-DE" sz="1800" dirty="0"/>
              <a:t>W</a:t>
            </a:r>
            <a:br>
              <a:rPr lang="de-DE" sz="1800" dirty="0"/>
            </a:br>
            <a:r>
              <a:rPr lang="de-DE" sz="1800" dirty="0" smtClean="0"/>
              <a:t>			</a:t>
            </a:r>
            <a:r>
              <a:rPr lang="de-DE" sz="1800" b="1" dirty="0" smtClean="0"/>
              <a:t>Nennimpedanz</a:t>
            </a:r>
            <a:r>
              <a:rPr lang="de-DE" sz="1800" dirty="0" smtClean="0"/>
              <a:t> </a:t>
            </a:r>
            <a:r>
              <a:rPr lang="de-DE" sz="1800" b="1" dirty="0"/>
              <a:t>Z</a:t>
            </a:r>
            <a:r>
              <a:rPr lang="de-DE" sz="1800" dirty="0"/>
              <a:t>:	 </a:t>
            </a:r>
            <a:r>
              <a:rPr lang="de-DE" sz="1800" dirty="0" smtClean="0"/>
              <a:t>    8 </a:t>
            </a:r>
            <a:r>
              <a:rPr lang="de-DE" sz="1800" dirty="0"/>
              <a:t>Ω </a:t>
            </a:r>
            <a:br>
              <a:rPr lang="de-DE" sz="1800" dirty="0"/>
            </a:br>
            <a:r>
              <a:rPr lang="de-DE" sz="1800" dirty="0" smtClean="0"/>
              <a:t>			</a:t>
            </a:r>
            <a:r>
              <a:rPr lang="de-DE" sz="1800" b="1" dirty="0" smtClean="0"/>
              <a:t>Frequenzbereich</a:t>
            </a:r>
            <a:r>
              <a:rPr lang="de-DE" sz="1800" b="1" dirty="0"/>
              <a:t>:</a:t>
            </a:r>
            <a:r>
              <a:rPr lang="de-DE" sz="1800" dirty="0"/>
              <a:t>	 </a:t>
            </a:r>
            <a:r>
              <a:rPr lang="de-DE" sz="1800" dirty="0" smtClean="0"/>
              <a:t>    60 </a:t>
            </a:r>
            <a:r>
              <a:rPr lang="de-DE" sz="1800" dirty="0"/>
              <a:t>Hz – 20 kHz</a:t>
            </a:r>
            <a:br>
              <a:rPr lang="de-DE" sz="1800" dirty="0"/>
            </a:br>
            <a:r>
              <a:rPr lang="de-DE" sz="1800" dirty="0" smtClean="0"/>
              <a:t>			</a:t>
            </a:r>
            <a:r>
              <a:rPr lang="de-DE" sz="1800" b="1" dirty="0" smtClean="0"/>
              <a:t>Gewicht</a:t>
            </a:r>
            <a:r>
              <a:rPr lang="de-DE" sz="1800" b="1" dirty="0"/>
              <a:t>:</a:t>
            </a:r>
            <a:r>
              <a:rPr lang="de-DE" sz="1800" dirty="0"/>
              <a:t>		</a:t>
            </a:r>
            <a:r>
              <a:rPr lang="de-DE" sz="1800" dirty="0" smtClean="0"/>
              <a:t>     125 </a:t>
            </a:r>
            <a:r>
              <a:rPr lang="de-DE" sz="1800" dirty="0"/>
              <a:t>g</a:t>
            </a:r>
            <a:br>
              <a:rPr lang="de-DE" sz="1800" dirty="0"/>
            </a:br>
            <a:r>
              <a:rPr lang="de-DE" sz="1800" dirty="0" smtClean="0"/>
              <a:t>			</a:t>
            </a:r>
            <a:r>
              <a:rPr lang="de-DE" sz="1800" b="1" dirty="0" smtClean="0"/>
              <a:t>Maße (H </a:t>
            </a:r>
            <a:r>
              <a:rPr lang="de-DE" sz="1800" b="1" dirty="0"/>
              <a:t>x B x T</a:t>
            </a:r>
            <a:r>
              <a:rPr lang="de-DE" sz="1800" b="1" dirty="0" smtClean="0"/>
              <a:t>):</a:t>
            </a:r>
            <a:r>
              <a:rPr lang="de-DE" sz="1800" dirty="0" smtClean="0"/>
              <a:t>   	     88 </a:t>
            </a:r>
            <a:r>
              <a:rPr lang="de-DE" sz="1800" dirty="0"/>
              <a:t>x 70 x 22 mm</a:t>
            </a:r>
            <a:br>
              <a:rPr lang="de-DE" sz="1800" dirty="0"/>
            </a:br>
            <a:r>
              <a:rPr lang="de-DE" sz="1800" dirty="0" smtClean="0"/>
              <a:t>			</a:t>
            </a:r>
            <a:r>
              <a:rPr lang="de-DE" sz="1800" b="1" dirty="0" smtClean="0"/>
              <a:t>Temperaturbereich</a:t>
            </a:r>
            <a:r>
              <a:rPr lang="de-DE" sz="1800" b="1" dirty="0"/>
              <a:t>:</a:t>
            </a:r>
            <a:r>
              <a:rPr lang="de-DE" sz="1800" dirty="0"/>
              <a:t>	</a:t>
            </a:r>
            <a:r>
              <a:rPr lang="de-DE" sz="1800" dirty="0" smtClean="0"/>
              <a:t>     -</a:t>
            </a:r>
            <a:r>
              <a:rPr lang="de-DE" sz="1800" dirty="0"/>
              <a:t>20 °C bis 65 °C</a:t>
            </a:r>
          </a:p>
          <a:p>
            <a:pPr marL="109728" indent="0">
              <a:buNone/>
            </a:pPr>
            <a:endParaRPr lang="de-DE" sz="2000" dirty="0"/>
          </a:p>
        </p:txBody>
      </p:sp>
      <p:sp>
        <p:nvSpPr>
          <p:cNvPr id="3" name="Titel 2"/>
          <p:cNvSpPr>
            <a:spLocks noGrp="1"/>
          </p:cNvSpPr>
          <p:nvPr>
            <p:ph type="title"/>
          </p:nvPr>
        </p:nvSpPr>
        <p:spPr/>
        <p:txBody>
          <a:bodyPr>
            <a:normAutofit/>
          </a:bodyPr>
          <a:lstStyle/>
          <a:p>
            <a:r>
              <a:rPr lang="de-DE" sz="3200" dirty="0" smtClean="0"/>
              <a:t>3.6 (</a:t>
            </a:r>
            <a:r>
              <a:rPr lang="de-DE" sz="3200" dirty="0" err="1" smtClean="0"/>
              <a:t>Heddier</a:t>
            </a:r>
            <a:r>
              <a:rPr lang="de-DE" sz="3200" dirty="0" smtClean="0"/>
              <a:t> </a:t>
            </a:r>
            <a:r>
              <a:rPr lang="de-DE" sz="3200" dirty="0"/>
              <a:t>LK-KS </a:t>
            </a:r>
            <a:r>
              <a:rPr lang="de-DE" sz="3200" dirty="0" smtClean="0"/>
              <a:t>20)*</a:t>
            </a:r>
            <a:endParaRPr lang="de-DE" sz="3200" dirty="0"/>
          </a:p>
        </p:txBody>
      </p:sp>
      <p:pic>
        <p:nvPicPr>
          <p:cNvPr id="3074" name="Picture 2" descr="M:\Blog\Köpreschallwandler\bilder\Bilder Akoren offen\DSCN05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3897052"/>
            <a:ext cx="3600400" cy="27003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athes\Desktop\Unbenannt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487439"/>
            <a:ext cx="2717457" cy="31656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Logo LB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323528" y="5093313"/>
            <a:ext cx="2804294" cy="307777"/>
          </a:xfrm>
          <a:prstGeom prst="rect">
            <a:avLst/>
          </a:prstGeom>
          <a:noFill/>
        </p:spPr>
        <p:txBody>
          <a:bodyPr wrap="square" rtlCol="0">
            <a:spAutoFit/>
          </a:bodyPr>
          <a:lstStyle/>
          <a:p>
            <a:r>
              <a:rPr lang="de-DE" sz="1400" dirty="0" smtClean="0"/>
              <a:t>* Siehe Bemerkung am Ende</a:t>
            </a:r>
            <a:endParaRPr lang="de-DE" sz="1400" dirty="0"/>
          </a:p>
        </p:txBody>
      </p:sp>
    </p:spTree>
    <p:extLst>
      <p:ext uri="{BB962C8B-B14F-4D97-AF65-F5344CB8AC3E}">
        <p14:creationId xmlns:p14="http://schemas.microsoft.com/office/powerpoint/2010/main" val="2796509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57200" y="1711349"/>
            <a:ext cx="8229600" cy="4525963"/>
          </a:xfrm>
        </p:spPr>
        <p:txBody>
          <a:bodyPr>
            <a:normAutofit/>
          </a:bodyPr>
          <a:lstStyle/>
          <a:p>
            <a:pPr marL="109728" indent="0">
              <a:buNone/>
            </a:pPr>
            <a:r>
              <a:rPr lang="de-DE" sz="2000" b="1" dirty="0" smtClean="0"/>
              <a:t>			</a:t>
            </a:r>
            <a:r>
              <a:rPr lang="de-DE" sz="1800" b="1" dirty="0" smtClean="0"/>
              <a:t>Typ</a:t>
            </a:r>
            <a:r>
              <a:rPr lang="de-DE" sz="1800" dirty="0"/>
              <a:t>: 	</a:t>
            </a:r>
            <a:r>
              <a:rPr lang="de-DE" sz="1800" dirty="0" smtClean="0"/>
              <a:t>		</a:t>
            </a:r>
            <a:r>
              <a:rPr lang="de-DE" sz="1800" dirty="0" err="1" smtClean="0"/>
              <a:t>Exciter</a:t>
            </a:r>
            <a:r>
              <a:rPr lang="de-DE" sz="1800" dirty="0"/>
              <a:t/>
            </a:r>
            <a:br>
              <a:rPr lang="de-DE" sz="1800" dirty="0"/>
            </a:br>
            <a:r>
              <a:rPr lang="de-DE" sz="1800" dirty="0" smtClean="0"/>
              <a:t>			</a:t>
            </a:r>
            <a:r>
              <a:rPr lang="de-DE" sz="1800" b="1" dirty="0" smtClean="0"/>
              <a:t>Musikbelastbarkeit</a:t>
            </a:r>
            <a:r>
              <a:rPr lang="de-DE" sz="1800" dirty="0"/>
              <a:t>: </a:t>
            </a:r>
            <a:r>
              <a:rPr lang="de-DE" sz="1800" dirty="0" smtClean="0"/>
              <a:t>	10 </a:t>
            </a:r>
            <a:r>
              <a:rPr lang="de-DE" sz="1800" dirty="0"/>
              <a:t>W</a:t>
            </a:r>
            <a:br>
              <a:rPr lang="de-DE" sz="1800" dirty="0"/>
            </a:br>
            <a:r>
              <a:rPr lang="de-DE" sz="1800" dirty="0" smtClean="0"/>
              <a:t>			</a:t>
            </a:r>
            <a:r>
              <a:rPr lang="de-DE" sz="1800" b="1" dirty="0" smtClean="0"/>
              <a:t>Nennimpedanz</a:t>
            </a:r>
            <a:r>
              <a:rPr lang="de-DE" sz="1800" dirty="0" smtClean="0"/>
              <a:t> </a:t>
            </a:r>
            <a:r>
              <a:rPr lang="de-DE" sz="1800" b="1" dirty="0"/>
              <a:t>Z</a:t>
            </a:r>
            <a:r>
              <a:rPr lang="de-DE" sz="1800" dirty="0"/>
              <a:t>:	</a:t>
            </a:r>
            <a:r>
              <a:rPr lang="de-DE" sz="1800" dirty="0" smtClean="0"/>
              <a:t>4 </a:t>
            </a:r>
            <a:r>
              <a:rPr lang="de-DE" sz="1800" dirty="0"/>
              <a:t>und 8 Ω</a:t>
            </a:r>
            <a:br>
              <a:rPr lang="de-DE" sz="1800" dirty="0"/>
            </a:br>
            <a:r>
              <a:rPr lang="de-DE" sz="1800" dirty="0" smtClean="0"/>
              <a:t>			</a:t>
            </a:r>
            <a:r>
              <a:rPr lang="de-DE" sz="1800" b="1" dirty="0" smtClean="0"/>
              <a:t>Spulendurchmesser</a:t>
            </a:r>
            <a:r>
              <a:rPr lang="de-DE" sz="1800" b="1" dirty="0"/>
              <a:t>:</a:t>
            </a:r>
            <a:r>
              <a:rPr lang="de-DE" sz="1800" dirty="0"/>
              <a:t>	</a:t>
            </a:r>
            <a:r>
              <a:rPr lang="de-DE" sz="1800" dirty="0" smtClean="0"/>
              <a:t>25,4 </a:t>
            </a:r>
            <a:r>
              <a:rPr lang="de-DE" sz="1800" dirty="0"/>
              <a:t>mm</a:t>
            </a:r>
            <a:br>
              <a:rPr lang="de-DE" sz="1800" dirty="0"/>
            </a:br>
            <a:r>
              <a:rPr lang="de-DE" sz="1800" dirty="0" smtClean="0"/>
              <a:t>			</a:t>
            </a:r>
            <a:r>
              <a:rPr lang="de-DE" sz="1800" b="1" dirty="0" smtClean="0"/>
              <a:t>Gewicht</a:t>
            </a:r>
            <a:r>
              <a:rPr lang="de-DE" sz="1800" b="1" dirty="0"/>
              <a:t>:</a:t>
            </a:r>
            <a:r>
              <a:rPr lang="de-DE" sz="1800" dirty="0"/>
              <a:t>		</a:t>
            </a:r>
            <a:r>
              <a:rPr lang="de-DE" sz="1800" dirty="0" smtClean="0"/>
              <a:t>60 </a:t>
            </a:r>
            <a:r>
              <a:rPr lang="de-DE" sz="1800" dirty="0"/>
              <a:t>g</a:t>
            </a:r>
            <a:br>
              <a:rPr lang="de-DE" sz="1800" dirty="0"/>
            </a:br>
            <a:r>
              <a:rPr lang="de-DE" sz="1800" dirty="0" smtClean="0"/>
              <a:t>			</a:t>
            </a:r>
            <a:r>
              <a:rPr lang="de-DE" sz="1800" b="1" dirty="0" smtClean="0"/>
              <a:t>Maße (B </a:t>
            </a:r>
            <a:r>
              <a:rPr lang="de-DE" sz="1800" b="1" dirty="0"/>
              <a:t>x H x T</a:t>
            </a:r>
            <a:r>
              <a:rPr lang="de-DE" sz="1800" b="1" dirty="0" smtClean="0"/>
              <a:t>):	</a:t>
            </a:r>
            <a:r>
              <a:rPr lang="de-DE" sz="1800" dirty="0" smtClean="0"/>
              <a:t>46 x 66 x 19 mm</a:t>
            </a:r>
            <a:r>
              <a:rPr lang="de-DE" sz="1800" dirty="0"/>
              <a:t/>
            </a:r>
            <a:br>
              <a:rPr lang="de-DE" sz="1800" dirty="0"/>
            </a:br>
            <a:r>
              <a:rPr lang="de-DE" sz="1800" dirty="0" smtClean="0"/>
              <a:t>			</a:t>
            </a:r>
            <a:r>
              <a:rPr lang="de-DE" sz="1800" b="1" dirty="0" smtClean="0"/>
              <a:t>Temperaturbereich</a:t>
            </a:r>
            <a:r>
              <a:rPr lang="de-DE" sz="1800" b="1" dirty="0"/>
              <a:t>:</a:t>
            </a:r>
            <a:r>
              <a:rPr lang="de-DE" sz="1800" dirty="0"/>
              <a:t>	</a:t>
            </a:r>
            <a:r>
              <a:rPr lang="de-DE" sz="1800" dirty="0" smtClean="0"/>
              <a:t>-</a:t>
            </a:r>
            <a:r>
              <a:rPr lang="de-DE" sz="1800" dirty="0"/>
              <a:t>25 bis 70 °C</a:t>
            </a:r>
            <a:br>
              <a:rPr lang="de-DE" sz="1800" dirty="0"/>
            </a:br>
            <a:r>
              <a:rPr lang="de-DE" sz="1800" dirty="0" smtClean="0"/>
              <a:t>			</a:t>
            </a:r>
            <a:r>
              <a:rPr lang="de-DE" sz="1800" b="1" dirty="0" smtClean="0"/>
              <a:t>Anschluss</a:t>
            </a:r>
            <a:r>
              <a:rPr lang="de-DE" sz="1800" b="1" dirty="0"/>
              <a:t>:</a:t>
            </a:r>
            <a:r>
              <a:rPr lang="de-DE" sz="1800" dirty="0"/>
              <a:t>		</a:t>
            </a:r>
            <a:r>
              <a:rPr lang="de-DE" sz="1800" dirty="0" smtClean="0"/>
              <a:t>4,8 </a:t>
            </a:r>
            <a:r>
              <a:rPr lang="de-DE" sz="1800" dirty="0"/>
              <a:t>x 0,8 mm; 2,8 x 					</a:t>
            </a:r>
            <a:r>
              <a:rPr lang="de-DE" sz="1800" dirty="0" smtClean="0"/>
              <a:t>	0,8 mm</a:t>
            </a:r>
          </a:p>
          <a:p>
            <a:pPr marL="109728" indent="0">
              <a:buNone/>
            </a:pPr>
            <a:r>
              <a:rPr lang="de-DE" sz="1800" dirty="0"/>
              <a:t> 			</a:t>
            </a:r>
            <a:r>
              <a:rPr lang="de-DE" sz="1800" b="1" dirty="0" smtClean="0"/>
              <a:t>Induktivität</a:t>
            </a:r>
            <a:r>
              <a:rPr lang="de-DE" sz="1800" b="1" dirty="0"/>
              <a:t>:</a:t>
            </a:r>
            <a:r>
              <a:rPr lang="de-DE" sz="1800" dirty="0"/>
              <a:t>		      		</a:t>
            </a:r>
          </a:p>
          <a:p>
            <a:pPr marL="109728" indent="0">
              <a:buNone/>
            </a:pPr>
            <a:r>
              <a:rPr lang="de-DE" sz="1800" dirty="0"/>
              <a:t>			</a:t>
            </a:r>
            <a:r>
              <a:rPr lang="de-DE" sz="1800" b="1" dirty="0" smtClean="0"/>
              <a:t>errechnete</a:t>
            </a:r>
            <a:r>
              <a:rPr lang="de-DE" sz="1800" dirty="0" smtClean="0"/>
              <a:t> </a:t>
            </a:r>
            <a:r>
              <a:rPr lang="de-DE" sz="1800" b="1" dirty="0"/>
              <a:t>Schwungmasse: </a:t>
            </a:r>
            <a:r>
              <a:rPr lang="de-DE" sz="1800" dirty="0" smtClean="0"/>
              <a:t>0,007 </a:t>
            </a:r>
            <a:r>
              <a:rPr lang="de-DE" sz="1800" dirty="0"/>
              <a:t>kg</a:t>
            </a:r>
            <a:endParaRPr lang="de-DE" sz="1800" b="1" dirty="0"/>
          </a:p>
          <a:p>
            <a:pPr marL="109728" indent="0">
              <a:buNone/>
            </a:pPr>
            <a:r>
              <a:rPr lang="de-DE" sz="1800" b="1" dirty="0"/>
              <a:t>			</a:t>
            </a:r>
            <a:r>
              <a:rPr lang="de-DE" sz="1800" b="1" dirty="0" smtClean="0"/>
              <a:t>Federsteifigkeit</a:t>
            </a:r>
            <a:r>
              <a:rPr lang="de-DE" sz="1800" b="1" dirty="0"/>
              <a:t>:	       </a:t>
            </a:r>
            <a:r>
              <a:rPr lang="de-DE" sz="1800" b="1" dirty="0" smtClean="0"/>
              <a:t>	     </a:t>
            </a:r>
            <a:r>
              <a:rPr lang="de-DE" sz="1800" dirty="0" smtClean="0"/>
              <a:t>6,33 </a:t>
            </a:r>
            <a:r>
              <a:rPr lang="de-DE" sz="1800" dirty="0"/>
              <a:t>N/mm</a:t>
            </a:r>
            <a:r>
              <a:rPr lang="de-DE" sz="1800" b="1" dirty="0"/>
              <a:t>			  </a:t>
            </a:r>
            <a:r>
              <a:rPr lang="de-DE" sz="1800" b="1" dirty="0" smtClean="0"/>
              <a:t>	gem</a:t>
            </a:r>
            <a:r>
              <a:rPr lang="de-DE" sz="1800" b="1" dirty="0"/>
              <a:t>. Resonanzfrequenz: </a:t>
            </a:r>
            <a:r>
              <a:rPr lang="de-DE" sz="1800" b="1" dirty="0" smtClean="0"/>
              <a:t>    </a:t>
            </a:r>
            <a:r>
              <a:rPr lang="de-DE" sz="1800" dirty="0" smtClean="0"/>
              <a:t>87</a:t>
            </a:r>
            <a:r>
              <a:rPr lang="de-DE" sz="1800" b="1" dirty="0" smtClean="0"/>
              <a:t> </a:t>
            </a:r>
            <a:r>
              <a:rPr lang="de-DE" sz="1800" dirty="0" smtClean="0"/>
              <a:t>Hz</a:t>
            </a:r>
            <a:endParaRPr lang="de-DE" sz="1800" dirty="0"/>
          </a:p>
          <a:p>
            <a:pPr marL="109728" indent="0">
              <a:buNone/>
            </a:pPr>
            <a:endParaRPr lang="de-DE" sz="2000" dirty="0"/>
          </a:p>
        </p:txBody>
      </p:sp>
      <p:sp>
        <p:nvSpPr>
          <p:cNvPr id="3" name="Titel 2"/>
          <p:cNvSpPr>
            <a:spLocks noGrp="1"/>
          </p:cNvSpPr>
          <p:nvPr>
            <p:ph type="title"/>
          </p:nvPr>
        </p:nvSpPr>
        <p:spPr/>
        <p:txBody>
          <a:bodyPr>
            <a:normAutofit/>
          </a:bodyPr>
          <a:lstStyle/>
          <a:p>
            <a:r>
              <a:rPr lang="de-DE" sz="3200" dirty="0" smtClean="0"/>
              <a:t>3.7 </a:t>
            </a:r>
            <a:r>
              <a:rPr lang="de-DE" sz="3200" dirty="0" err="1" smtClean="0"/>
              <a:t>Visaton</a:t>
            </a:r>
            <a:r>
              <a:rPr lang="de-DE" sz="3200" dirty="0" smtClean="0"/>
              <a:t> </a:t>
            </a:r>
            <a:r>
              <a:rPr lang="de-DE" sz="3200" dirty="0"/>
              <a:t>EX 45 </a:t>
            </a:r>
            <a:r>
              <a:rPr lang="de-DE" sz="3200" dirty="0" smtClean="0"/>
              <a:t>S</a:t>
            </a:r>
            <a:endParaRPr lang="de-DE" sz="3200" dirty="0"/>
          </a:p>
        </p:txBody>
      </p:sp>
      <p:pic>
        <p:nvPicPr>
          <p:cNvPr id="7171" name="Picture 3" descr="C:\Users\mathes\Desktop\Unbenannt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945" y="1484784"/>
            <a:ext cx="2745879" cy="37160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Logo LB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5536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endParaRPr lang="de-DE" sz="2400" b="1" dirty="0" smtClean="0"/>
          </a:p>
          <a:p>
            <a:r>
              <a:rPr lang="de-DE" sz="2400" b="1" dirty="0"/>
              <a:t>Nennimpedanz Z:</a:t>
            </a:r>
            <a:r>
              <a:rPr lang="de-DE" sz="2400" b="1" dirty="0" smtClean="0"/>
              <a:t> = 16 Ω</a:t>
            </a:r>
          </a:p>
          <a:p>
            <a:r>
              <a:rPr lang="de-DE" sz="2400" b="1" dirty="0" smtClean="0"/>
              <a:t>Maximaler Strom </a:t>
            </a:r>
            <a:r>
              <a:rPr lang="de-DE" sz="2400" b="1" dirty="0" err="1" smtClean="0"/>
              <a:t>I</a:t>
            </a:r>
            <a:r>
              <a:rPr lang="de-DE" sz="1800" b="1" dirty="0" err="1" smtClean="0"/>
              <a:t>max</a:t>
            </a:r>
            <a:r>
              <a:rPr lang="de-DE" sz="1800" b="1" dirty="0" smtClean="0"/>
              <a:t> </a:t>
            </a:r>
            <a:r>
              <a:rPr lang="de-DE" sz="2400" b="1" dirty="0" smtClean="0"/>
              <a:t>= 0,75 A</a:t>
            </a:r>
          </a:p>
          <a:p>
            <a:endParaRPr lang="de-DE" sz="2400" b="1" dirty="0"/>
          </a:p>
        </p:txBody>
      </p:sp>
      <p:sp>
        <p:nvSpPr>
          <p:cNvPr id="3" name="Titel 2"/>
          <p:cNvSpPr>
            <a:spLocks noGrp="1"/>
          </p:cNvSpPr>
          <p:nvPr>
            <p:ph type="title"/>
          </p:nvPr>
        </p:nvSpPr>
        <p:spPr/>
        <p:txBody>
          <a:bodyPr>
            <a:normAutofit/>
          </a:bodyPr>
          <a:lstStyle/>
          <a:p>
            <a:r>
              <a:rPr lang="de-DE" sz="3600" dirty="0" smtClean="0"/>
              <a:t>3.9 </a:t>
            </a:r>
            <a:r>
              <a:rPr lang="de-DE" sz="3600" dirty="0" err="1" smtClean="0"/>
              <a:t>Vilcoxon</a:t>
            </a:r>
            <a:r>
              <a:rPr lang="de-DE" sz="3600" dirty="0" smtClean="0"/>
              <a:t> F3</a:t>
            </a:r>
            <a:endParaRPr lang="de-DE" sz="3600" dirty="0"/>
          </a:p>
        </p:txBody>
      </p:sp>
      <p:pic>
        <p:nvPicPr>
          <p:cNvPr id="2050" name="Picture 2" descr="C:\Users\mathes\Downloads\DSC_045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617" t="19716" r="34164" b="12641"/>
          <a:stretch/>
        </p:blipFill>
        <p:spPr bwMode="auto">
          <a:xfrm>
            <a:off x="5148064" y="2780928"/>
            <a:ext cx="3672408" cy="385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835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endParaRPr lang="de-DE" sz="2400" b="1" dirty="0" smtClean="0"/>
          </a:p>
          <a:p>
            <a:r>
              <a:rPr lang="de-DE" sz="2400" b="1" dirty="0"/>
              <a:t>Nennimpedanz Z:</a:t>
            </a:r>
            <a:r>
              <a:rPr lang="de-DE" sz="2400" b="1" dirty="0" smtClean="0"/>
              <a:t> = 4,8 Ω</a:t>
            </a:r>
          </a:p>
          <a:p>
            <a:r>
              <a:rPr lang="de-DE" sz="2400" b="1" dirty="0" smtClean="0"/>
              <a:t>Maximale Spannung </a:t>
            </a:r>
            <a:r>
              <a:rPr lang="de-DE" sz="2400" b="1" dirty="0" err="1" smtClean="0"/>
              <a:t>V</a:t>
            </a:r>
            <a:r>
              <a:rPr lang="de-DE" sz="1800" b="1" dirty="0" err="1" smtClean="0"/>
              <a:t>p</a:t>
            </a:r>
            <a:r>
              <a:rPr lang="de-DE" sz="1800" b="1" dirty="0" smtClean="0"/>
              <a:t> </a:t>
            </a:r>
            <a:r>
              <a:rPr lang="de-DE" sz="2400" b="1" dirty="0" smtClean="0"/>
              <a:t>= 42,4 V</a:t>
            </a:r>
          </a:p>
          <a:p>
            <a:r>
              <a:rPr lang="de-DE" sz="2400" b="1" dirty="0" smtClean="0"/>
              <a:t>Maximaler Strom </a:t>
            </a:r>
            <a:r>
              <a:rPr lang="de-DE" sz="2400" b="1" dirty="0" err="1" smtClean="0"/>
              <a:t>I</a:t>
            </a:r>
            <a:r>
              <a:rPr lang="de-DE" sz="1800" b="1" dirty="0" err="1" smtClean="0"/>
              <a:t>max</a:t>
            </a:r>
            <a:r>
              <a:rPr lang="de-DE" sz="1800" b="1" dirty="0" smtClean="0"/>
              <a:t> </a:t>
            </a:r>
            <a:r>
              <a:rPr lang="de-DE" sz="2400" b="1" dirty="0" smtClean="0"/>
              <a:t>= 8,82 A</a:t>
            </a:r>
          </a:p>
          <a:p>
            <a:r>
              <a:rPr lang="de-DE" sz="2400" b="1" dirty="0" err="1" smtClean="0"/>
              <a:t>Kraftkosntante</a:t>
            </a:r>
            <a:r>
              <a:rPr lang="de-DE" sz="2400" b="1" dirty="0" smtClean="0"/>
              <a:t> K</a:t>
            </a:r>
            <a:r>
              <a:rPr lang="de-DE" sz="1800" b="1" dirty="0" smtClean="0"/>
              <a:t>F </a:t>
            </a:r>
            <a:r>
              <a:rPr lang="de-DE" sz="2400" b="1" dirty="0" smtClean="0"/>
              <a:t>= 30,25 N/A</a:t>
            </a:r>
          </a:p>
          <a:p>
            <a:r>
              <a:rPr lang="de-DE" sz="2400" b="1" dirty="0" smtClean="0"/>
              <a:t>Induktivität L = 3,4 </a:t>
            </a:r>
            <a:r>
              <a:rPr lang="de-DE" sz="2400" b="1" dirty="0" err="1" smtClean="0"/>
              <a:t>mH</a:t>
            </a:r>
            <a:endParaRPr lang="de-DE" sz="2400" b="1" dirty="0"/>
          </a:p>
        </p:txBody>
      </p:sp>
      <p:sp>
        <p:nvSpPr>
          <p:cNvPr id="3" name="Titel 2"/>
          <p:cNvSpPr>
            <a:spLocks noGrp="1"/>
          </p:cNvSpPr>
          <p:nvPr>
            <p:ph type="title"/>
          </p:nvPr>
        </p:nvSpPr>
        <p:spPr/>
        <p:txBody>
          <a:bodyPr>
            <a:noAutofit/>
          </a:bodyPr>
          <a:lstStyle/>
          <a:p>
            <a:r>
              <a:rPr lang="en-US" sz="3200" dirty="0" smtClean="0"/>
              <a:t>3.10 BEI </a:t>
            </a:r>
            <a:r>
              <a:rPr lang="en-US" sz="3200" dirty="0" err="1"/>
              <a:t>Kimco</a:t>
            </a:r>
            <a:r>
              <a:rPr lang="en-US" sz="3200" dirty="0"/>
              <a:t> Magnetics </a:t>
            </a:r>
            <a:r>
              <a:rPr lang="en-US" sz="3200" dirty="0" smtClean="0"/>
              <a:t>Division LA28-22-000A</a:t>
            </a:r>
            <a:endParaRPr lang="de-DE" sz="3200" dirty="0"/>
          </a:p>
        </p:txBody>
      </p:sp>
      <p:pic>
        <p:nvPicPr>
          <p:cNvPr id="1026" name="Picture 2" descr="C:\Users\mathes\Downloads\DSC_045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993" t="4654" r="32689" b="9106"/>
          <a:stretch/>
        </p:blipFill>
        <p:spPr bwMode="auto">
          <a:xfrm>
            <a:off x="5604600" y="2724681"/>
            <a:ext cx="3359888" cy="394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764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sz="2400" dirty="0" smtClean="0"/>
              <a:t>4.1 Ermittlung der Resonanzfrequenzen durch eine Rauschanregung</a:t>
            </a:r>
          </a:p>
          <a:p>
            <a:pPr marL="109728" indent="0">
              <a:buNone/>
            </a:pPr>
            <a:endParaRPr lang="de-DE" sz="2400" dirty="0" smtClean="0"/>
          </a:p>
          <a:p>
            <a:r>
              <a:rPr lang="de-DE" sz="2400" dirty="0" smtClean="0"/>
              <a:t>4.2 </a:t>
            </a:r>
            <a:r>
              <a:rPr lang="de-DE" sz="2400" dirty="0" err="1" smtClean="0"/>
              <a:t>Aktorverhalten</a:t>
            </a:r>
            <a:r>
              <a:rPr lang="de-DE" sz="2400" dirty="0" smtClean="0"/>
              <a:t> bei unterschiedlichen Stromstärken</a:t>
            </a:r>
          </a:p>
          <a:p>
            <a:pPr marL="109728" indent="0">
              <a:buNone/>
            </a:pPr>
            <a:endParaRPr lang="de-DE" sz="2400" dirty="0" smtClean="0"/>
          </a:p>
          <a:p>
            <a:r>
              <a:rPr lang="de-DE" sz="2400" dirty="0" smtClean="0"/>
              <a:t>4.3 Kennlinien </a:t>
            </a:r>
            <a:r>
              <a:rPr lang="de-DE" sz="2400" dirty="0"/>
              <a:t>mit </a:t>
            </a:r>
            <a:r>
              <a:rPr lang="de-DE" sz="2400" dirty="0" err="1" smtClean="0"/>
              <a:t>dSPACE</a:t>
            </a:r>
            <a:r>
              <a:rPr lang="de-DE" sz="2400" dirty="0" smtClean="0"/>
              <a:t> </a:t>
            </a:r>
            <a:r>
              <a:rPr lang="de-DE" sz="2400" dirty="0"/>
              <a:t>und </a:t>
            </a:r>
            <a:r>
              <a:rPr lang="de-DE" sz="2400" dirty="0" smtClean="0"/>
              <a:t>Klirrfaktoren</a:t>
            </a:r>
          </a:p>
          <a:p>
            <a:pPr marL="109728" indent="0">
              <a:buNone/>
            </a:pPr>
            <a:endParaRPr lang="de-DE" sz="2400" dirty="0" smtClean="0"/>
          </a:p>
          <a:p>
            <a:r>
              <a:rPr lang="de-DE" sz="2400" dirty="0"/>
              <a:t>4.4 </a:t>
            </a:r>
            <a:r>
              <a:rPr lang="de-DE" sz="2400" dirty="0" smtClean="0"/>
              <a:t>Federsteifigkeiten </a:t>
            </a:r>
            <a:r>
              <a:rPr lang="de-DE" sz="2400" dirty="0"/>
              <a:t>der </a:t>
            </a:r>
            <a:r>
              <a:rPr lang="de-DE" sz="2400" dirty="0" smtClean="0"/>
              <a:t>Aktoren</a:t>
            </a:r>
          </a:p>
          <a:p>
            <a:endParaRPr lang="de-DE" sz="2400" dirty="0"/>
          </a:p>
          <a:p>
            <a:r>
              <a:rPr lang="de-DE" sz="2400" dirty="0"/>
              <a:t>4.5 Messung der maximalen Auslenkung bei festen Frequenzen</a:t>
            </a:r>
          </a:p>
        </p:txBody>
      </p:sp>
      <p:sp>
        <p:nvSpPr>
          <p:cNvPr id="3" name="Titel 2"/>
          <p:cNvSpPr>
            <a:spLocks noGrp="1"/>
          </p:cNvSpPr>
          <p:nvPr>
            <p:ph type="title"/>
          </p:nvPr>
        </p:nvSpPr>
        <p:spPr/>
        <p:txBody>
          <a:bodyPr>
            <a:normAutofit/>
          </a:bodyPr>
          <a:lstStyle/>
          <a:p>
            <a:r>
              <a:rPr lang="de-DE" sz="2800" dirty="0" smtClean="0"/>
              <a:t>4 Messungen</a:t>
            </a:r>
            <a:endParaRPr lang="de-DE" sz="2800" dirty="0"/>
          </a:p>
        </p:txBody>
      </p:sp>
      <p:pic>
        <p:nvPicPr>
          <p:cNvPr id="4" name="Picture 4" descr="M:\Logo LB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637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109728" indent="0">
              <a:buNone/>
            </a:pPr>
            <a:r>
              <a:rPr lang="de-DE" sz="2000" dirty="0" smtClean="0"/>
              <a:t>Die Aktoren werden auf einer Platte befestigt. Unter der Platte befindet sich ein Kraftsensor (208C02 und 208C01). Ein Rauschen im Bereich von 0 – 500 </a:t>
            </a:r>
            <a:r>
              <a:rPr lang="de-DE" sz="2000" dirty="0"/>
              <a:t>H</a:t>
            </a:r>
            <a:r>
              <a:rPr lang="de-DE" sz="2000" dirty="0" smtClean="0"/>
              <a:t>z wird auf die Aktoren gegeben und das Sensorsignal dann mittels FFT in ein Spektrum</a:t>
            </a:r>
            <a:r>
              <a:rPr lang="de-DE" sz="2000" dirty="0"/>
              <a:t> </a:t>
            </a:r>
            <a:r>
              <a:rPr lang="de-DE" sz="2000" dirty="0" smtClean="0"/>
              <a:t>zerlegt.</a:t>
            </a:r>
            <a:endParaRPr lang="de-DE" sz="2000" dirty="0"/>
          </a:p>
        </p:txBody>
      </p:sp>
      <p:sp>
        <p:nvSpPr>
          <p:cNvPr id="3" name="Titel 2"/>
          <p:cNvSpPr>
            <a:spLocks noGrp="1"/>
          </p:cNvSpPr>
          <p:nvPr>
            <p:ph type="title"/>
          </p:nvPr>
        </p:nvSpPr>
        <p:spPr>
          <a:xfrm>
            <a:off x="457200" y="274638"/>
            <a:ext cx="8363272" cy="1143000"/>
          </a:xfrm>
        </p:spPr>
        <p:txBody>
          <a:bodyPr>
            <a:noAutofit/>
          </a:bodyPr>
          <a:lstStyle/>
          <a:p>
            <a:r>
              <a:rPr lang="de-DE" sz="2800" dirty="0" smtClean="0"/>
              <a:t>4.1 </a:t>
            </a:r>
            <a:r>
              <a:rPr lang="de-DE" sz="2800" dirty="0"/>
              <a:t>Ermittlung der Resonanzfrequenzen durch eine Rauschanregung</a:t>
            </a:r>
          </a:p>
        </p:txBody>
      </p:sp>
      <p:pic>
        <p:nvPicPr>
          <p:cNvPr id="8194" name="Picture 2" descr="M:\Blog\Bilder zum hochladen\Thema Aktoren\Post 7\Titelbild 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918" y="2924944"/>
            <a:ext cx="5810081" cy="39581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Logo LB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5609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4.1 Kennlinien mit Sensor PCB 208C01 Part_1</a:t>
            </a:r>
            <a:endParaRPr lang="de-DE" sz="28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838" y="1268760"/>
            <a:ext cx="6410325"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93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4.1 Kennlinien </a:t>
            </a:r>
            <a:r>
              <a:rPr lang="de-DE" sz="2800" dirty="0"/>
              <a:t>mit Sensor </a:t>
            </a:r>
            <a:r>
              <a:rPr lang="de-DE" sz="2800" dirty="0" smtClean="0"/>
              <a:t>PCB </a:t>
            </a:r>
            <a:r>
              <a:rPr lang="de-DE" sz="2800" dirty="0"/>
              <a:t>208C01 </a:t>
            </a:r>
            <a:r>
              <a:rPr lang="de-DE" sz="2800" dirty="0" smtClean="0"/>
              <a:t>Part_2</a:t>
            </a:r>
            <a:endParaRPr lang="de-DE" sz="2800" dirty="0"/>
          </a:p>
        </p:txBody>
      </p:sp>
      <p:pic>
        <p:nvPicPr>
          <p:cNvPr id="4" name="Picture 3" descr="C:\Users\mathes\Desktop\208c01 Präsi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293120"/>
            <a:ext cx="6408712" cy="5304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98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514350" indent="-514350">
              <a:buFont typeface="+mj-lt"/>
              <a:buAutoNum type="arabicParenR"/>
            </a:pPr>
            <a:r>
              <a:rPr lang="de-DE" sz="2400" dirty="0" smtClean="0"/>
              <a:t>Aufgabenstellung</a:t>
            </a:r>
          </a:p>
          <a:p>
            <a:pPr marL="514350" indent="-514350">
              <a:buFont typeface="+mj-lt"/>
              <a:buAutoNum type="arabicParenR"/>
            </a:pPr>
            <a:r>
              <a:rPr lang="de-DE" sz="2400" dirty="0" smtClean="0"/>
              <a:t>Übersicht kostengünstiger Aktoren</a:t>
            </a:r>
          </a:p>
          <a:p>
            <a:pPr marL="514350" indent="-514350">
              <a:buFont typeface="+mj-lt"/>
              <a:buAutoNum type="arabicParenR"/>
            </a:pPr>
            <a:r>
              <a:rPr lang="de-DE" sz="2400" dirty="0" smtClean="0"/>
              <a:t>Daten der Aktoren</a:t>
            </a:r>
          </a:p>
          <a:p>
            <a:pPr marL="514350" indent="-514350">
              <a:buFont typeface="+mj-lt"/>
              <a:buAutoNum type="arabicParenR"/>
            </a:pPr>
            <a:r>
              <a:rPr lang="de-DE" sz="2400" dirty="0" smtClean="0"/>
              <a:t>Messungen</a:t>
            </a:r>
          </a:p>
          <a:p>
            <a:pPr marL="514350" indent="-514350">
              <a:buFont typeface="+mj-lt"/>
              <a:buAutoNum type="arabicParenR"/>
            </a:pPr>
            <a:r>
              <a:rPr lang="de-DE" sz="2400" dirty="0" smtClean="0"/>
              <a:t>Fazit/Empfehlung kostengünstiger Aktoren</a:t>
            </a:r>
            <a:endParaRPr lang="de-DE" sz="2400" dirty="0"/>
          </a:p>
        </p:txBody>
      </p:sp>
      <p:sp>
        <p:nvSpPr>
          <p:cNvPr id="2" name="Titel 1"/>
          <p:cNvSpPr>
            <a:spLocks noGrp="1"/>
          </p:cNvSpPr>
          <p:nvPr>
            <p:ph type="title"/>
          </p:nvPr>
        </p:nvSpPr>
        <p:spPr/>
        <p:txBody>
          <a:bodyPr>
            <a:normAutofit/>
          </a:bodyPr>
          <a:lstStyle/>
          <a:p>
            <a:r>
              <a:rPr lang="de-DE" sz="3200" dirty="0" smtClean="0"/>
              <a:t>Gliederung</a:t>
            </a:r>
            <a:endParaRPr lang="de-DE" sz="3200" dirty="0"/>
          </a:p>
        </p:txBody>
      </p:sp>
      <p:pic>
        <p:nvPicPr>
          <p:cNvPr id="5" name="Picture 4" descr="M:\Logo LB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67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4.1 Kennlinien </a:t>
            </a:r>
            <a:r>
              <a:rPr lang="de-DE" sz="2800" dirty="0"/>
              <a:t>mit Sensor PCB </a:t>
            </a:r>
            <a:r>
              <a:rPr lang="de-DE" sz="2800" dirty="0" smtClean="0"/>
              <a:t>208C02 </a:t>
            </a:r>
            <a:r>
              <a:rPr lang="de-DE" sz="2800" dirty="0"/>
              <a:t>Part_1</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834" y="1412776"/>
            <a:ext cx="668655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770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4.1 Kennlinien </a:t>
            </a:r>
            <a:r>
              <a:rPr lang="de-DE" sz="2800" dirty="0"/>
              <a:t>mit Sensor PCB </a:t>
            </a:r>
            <a:r>
              <a:rPr lang="de-DE" sz="2800" dirty="0" smtClean="0"/>
              <a:t>208C02 Part_2</a:t>
            </a:r>
            <a:endParaRPr lang="de-DE" sz="2800" dirty="0"/>
          </a:p>
        </p:txBody>
      </p:sp>
      <p:pic>
        <p:nvPicPr>
          <p:cNvPr id="3074" name="Picture 2" descr="C:\Users\mathes\Desktop\208c02 Präsi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340768"/>
            <a:ext cx="6699062"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9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2082590638"/>
              </p:ext>
            </p:extLst>
          </p:nvPr>
        </p:nvGraphicFramePr>
        <p:xfrm>
          <a:off x="457200" y="1579090"/>
          <a:ext cx="8291264" cy="3506094"/>
        </p:xfrm>
        <a:graphic>
          <a:graphicData uri="http://schemas.openxmlformats.org/drawingml/2006/table">
            <a:tbl>
              <a:tblPr firstRow="1" bandRow="1">
                <a:tableStyleId>{5C22544A-7EE6-4342-B048-85BDC9FD1C3A}</a:tableStyleId>
              </a:tblPr>
              <a:tblGrid>
                <a:gridCol w="2170584"/>
                <a:gridCol w="2088232"/>
                <a:gridCol w="1944216"/>
                <a:gridCol w="2088232"/>
              </a:tblGrid>
              <a:tr h="578185">
                <a:tc>
                  <a:txBody>
                    <a:bodyPr/>
                    <a:lstStyle/>
                    <a:p>
                      <a:r>
                        <a:rPr lang="de-DE" sz="1600" dirty="0" smtClean="0"/>
                        <a:t>Aktor</a:t>
                      </a:r>
                      <a:endParaRPr lang="de-DE" sz="1600" dirty="0"/>
                    </a:p>
                  </a:txBody>
                  <a:tcPr/>
                </a:tc>
                <a:tc>
                  <a:txBody>
                    <a:bodyPr/>
                    <a:lstStyle/>
                    <a:p>
                      <a:r>
                        <a:rPr lang="de-DE" sz="1600" dirty="0" smtClean="0"/>
                        <a:t>Resonanzfrequenz</a:t>
                      </a:r>
                      <a:endParaRPr lang="de-DE" sz="1600" dirty="0"/>
                    </a:p>
                  </a:txBody>
                  <a:tcPr/>
                </a:tc>
                <a:tc>
                  <a:txBody>
                    <a:bodyPr/>
                    <a:lstStyle/>
                    <a:p>
                      <a:r>
                        <a:rPr lang="de-DE" sz="1600" dirty="0" smtClean="0"/>
                        <a:t>Signalqualität</a:t>
                      </a:r>
                      <a:endParaRPr lang="de-DE" sz="1600" dirty="0"/>
                    </a:p>
                  </a:txBody>
                  <a:tcPr/>
                </a:tc>
                <a:tc>
                  <a:txBody>
                    <a:bodyPr/>
                    <a:lstStyle/>
                    <a:p>
                      <a:r>
                        <a:rPr lang="de-DE" sz="1600" dirty="0" smtClean="0"/>
                        <a:t>Linearität</a:t>
                      </a:r>
                      <a:r>
                        <a:rPr lang="de-DE" sz="1600" baseline="0" dirty="0" smtClean="0"/>
                        <a:t> im Arbeitsbereich</a:t>
                      </a:r>
                      <a:endParaRPr lang="de-DE" sz="1600" dirty="0"/>
                    </a:p>
                  </a:txBody>
                  <a:tcPr/>
                </a:tc>
              </a:tr>
              <a:tr h="370242">
                <a:tc>
                  <a:txBody>
                    <a:bodyPr/>
                    <a:lstStyle/>
                    <a:p>
                      <a:r>
                        <a:rPr lang="de-DE" sz="1600" dirty="0" err="1" smtClean="0"/>
                        <a:t>Sinustec</a:t>
                      </a:r>
                      <a:r>
                        <a:rPr lang="de-DE" sz="1600" dirty="0" smtClean="0"/>
                        <a:t> BS-200</a:t>
                      </a:r>
                      <a:endParaRPr lang="de-DE" sz="1600" dirty="0"/>
                    </a:p>
                  </a:txBody>
                  <a:tcPr/>
                </a:tc>
                <a:tc>
                  <a:txBody>
                    <a:bodyPr/>
                    <a:lstStyle/>
                    <a:p>
                      <a:r>
                        <a:rPr lang="de-DE" sz="1600" dirty="0" smtClean="0"/>
                        <a:t>43 Hz</a:t>
                      </a:r>
                      <a:endParaRPr lang="de-DE" sz="1600" dirty="0"/>
                    </a:p>
                  </a:txBody>
                  <a:tcPr/>
                </a:tc>
                <a:tc>
                  <a:txBody>
                    <a:bodyPr/>
                    <a:lstStyle/>
                    <a:p>
                      <a:r>
                        <a:rPr lang="de-DE" sz="1600" dirty="0" smtClean="0"/>
                        <a:t>Sehr gut*</a:t>
                      </a:r>
                      <a:endParaRPr lang="de-DE" sz="1600" dirty="0"/>
                    </a:p>
                  </a:txBody>
                  <a:tcPr/>
                </a:tc>
                <a:tc>
                  <a:txBody>
                    <a:bodyPr/>
                    <a:lstStyle/>
                    <a:p>
                      <a:r>
                        <a:rPr lang="de-DE" sz="1600" dirty="0" smtClean="0"/>
                        <a:t>Gut </a:t>
                      </a:r>
                      <a:endParaRPr lang="de-DE" sz="1600" dirty="0"/>
                    </a:p>
                  </a:txBody>
                  <a:tcPr/>
                </a:tc>
              </a:tr>
              <a:tr h="370242">
                <a:tc>
                  <a:txBody>
                    <a:bodyPr/>
                    <a:lstStyle/>
                    <a:p>
                      <a:r>
                        <a:rPr lang="de-DE" sz="1600" dirty="0" err="1" smtClean="0"/>
                        <a:t>Reckhorn</a:t>
                      </a:r>
                      <a:r>
                        <a:rPr lang="de-DE" sz="1600" dirty="0" smtClean="0"/>
                        <a:t> BS-200</a:t>
                      </a:r>
                      <a:endParaRPr lang="de-DE" sz="1600" dirty="0"/>
                    </a:p>
                  </a:txBody>
                  <a:tcPr/>
                </a:tc>
                <a:tc>
                  <a:txBody>
                    <a:bodyPr/>
                    <a:lstStyle/>
                    <a:p>
                      <a:r>
                        <a:rPr lang="de-DE" sz="1600" dirty="0" smtClean="0"/>
                        <a:t>66 Hz</a:t>
                      </a:r>
                      <a:endParaRPr lang="de-DE" sz="1600" dirty="0"/>
                    </a:p>
                  </a:txBody>
                  <a:tcPr/>
                </a:tc>
                <a:tc>
                  <a:txBody>
                    <a:bodyPr/>
                    <a:lstStyle/>
                    <a:p>
                      <a:r>
                        <a:rPr lang="de-DE" sz="1600" dirty="0" smtClean="0"/>
                        <a:t>Sehr gut</a:t>
                      </a:r>
                      <a:endParaRPr lang="de-DE" sz="1600" dirty="0"/>
                    </a:p>
                  </a:txBody>
                  <a:tcPr/>
                </a:tc>
                <a:tc>
                  <a:txBody>
                    <a:bodyPr/>
                    <a:lstStyle/>
                    <a:p>
                      <a:r>
                        <a:rPr lang="de-DE" sz="1600" dirty="0" smtClean="0"/>
                        <a:t>Gut </a:t>
                      </a:r>
                      <a:endParaRPr lang="de-DE" sz="1600" dirty="0"/>
                    </a:p>
                  </a:txBody>
                  <a:tcPr/>
                </a:tc>
              </a:tr>
              <a:tr h="370242">
                <a:tc>
                  <a:txBody>
                    <a:bodyPr/>
                    <a:lstStyle/>
                    <a:p>
                      <a:r>
                        <a:rPr lang="de-DE" sz="1600" dirty="0" smtClean="0"/>
                        <a:t>Blanko </a:t>
                      </a:r>
                      <a:r>
                        <a:rPr lang="de-DE" sz="1600" dirty="0" err="1" smtClean="0"/>
                        <a:t>BodyShaker</a:t>
                      </a:r>
                      <a:endParaRPr lang="de-DE" sz="1600" dirty="0"/>
                    </a:p>
                  </a:txBody>
                  <a:tcPr/>
                </a:tc>
                <a:tc>
                  <a:txBody>
                    <a:bodyPr/>
                    <a:lstStyle/>
                    <a:p>
                      <a:r>
                        <a:rPr lang="de-DE" sz="1600" dirty="0" smtClean="0"/>
                        <a:t>54 Hz</a:t>
                      </a:r>
                      <a:endParaRPr lang="de-DE" sz="1600" dirty="0"/>
                    </a:p>
                  </a:txBody>
                  <a:tcPr/>
                </a:tc>
                <a:tc>
                  <a:txBody>
                    <a:bodyPr/>
                    <a:lstStyle/>
                    <a:p>
                      <a:r>
                        <a:rPr lang="de-DE" sz="1600" dirty="0" smtClean="0"/>
                        <a:t>Sehr gut</a:t>
                      </a:r>
                      <a:endParaRPr lang="de-DE" sz="1600" dirty="0"/>
                    </a:p>
                  </a:txBody>
                  <a:tcPr/>
                </a:tc>
                <a:tc>
                  <a:txBody>
                    <a:bodyPr/>
                    <a:lstStyle/>
                    <a:p>
                      <a:r>
                        <a:rPr lang="de-DE" sz="1600" u="none" dirty="0" smtClean="0"/>
                        <a:t>Gut</a:t>
                      </a:r>
                      <a:endParaRPr lang="de-DE" sz="1600" u="none" dirty="0"/>
                    </a:p>
                  </a:txBody>
                  <a:tcPr/>
                </a:tc>
              </a:tr>
              <a:tr h="330024">
                <a:tc>
                  <a:txBody>
                    <a:bodyPr/>
                    <a:lstStyle/>
                    <a:p>
                      <a:r>
                        <a:rPr lang="de-DE" sz="1600" dirty="0" smtClean="0"/>
                        <a:t>Sinuslive</a:t>
                      </a:r>
                      <a:r>
                        <a:rPr lang="de-DE" sz="1600" baseline="0" dirty="0" smtClean="0"/>
                        <a:t> </a:t>
                      </a:r>
                      <a:r>
                        <a:rPr lang="de-DE" sz="1600" baseline="0" dirty="0" err="1" smtClean="0"/>
                        <a:t>BassPump</a:t>
                      </a:r>
                      <a:endParaRPr lang="de-DE" sz="1600" dirty="0"/>
                    </a:p>
                  </a:txBody>
                  <a:tcPr/>
                </a:tc>
                <a:tc>
                  <a:txBody>
                    <a:bodyPr/>
                    <a:lstStyle/>
                    <a:p>
                      <a:r>
                        <a:rPr lang="de-DE" sz="1600" dirty="0" smtClean="0"/>
                        <a:t>52 Hz</a:t>
                      </a:r>
                      <a:endParaRPr lang="de-DE" sz="1600" dirty="0"/>
                    </a:p>
                  </a:txBody>
                  <a:tcPr/>
                </a:tc>
                <a:tc>
                  <a:txBody>
                    <a:bodyPr/>
                    <a:lstStyle/>
                    <a:p>
                      <a:r>
                        <a:rPr lang="de-DE" sz="1600" dirty="0" smtClean="0"/>
                        <a:t>Mäßig</a:t>
                      </a:r>
                      <a:endParaRPr lang="de-DE" sz="1600" dirty="0"/>
                    </a:p>
                  </a:txBody>
                  <a:tcPr/>
                </a:tc>
                <a:tc>
                  <a:txBody>
                    <a:bodyPr/>
                    <a:lstStyle/>
                    <a:p>
                      <a:r>
                        <a:rPr lang="de-DE" sz="1600" dirty="0" smtClean="0"/>
                        <a:t>Sehr gut</a:t>
                      </a:r>
                      <a:endParaRPr lang="de-DE" sz="1600" dirty="0"/>
                    </a:p>
                  </a:txBody>
                  <a:tcPr/>
                </a:tc>
              </a:tr>
              <a:tr h="370242">
                <a:tc>
                  <a:txBody>
                    <a:bodyPr/>
                    <a:lstStyle/>
                    <a:p>
                      <a:r>
                        <a:rPr lang="de-DE" sz="1600" dirty="0" err="1" smtClean="0"/>
                        <a:t>Monacor</a:t>
                      </a:r>
                      <a:r>
                        <a:rPr lang="de-DE" sz="1600" dirty="0" smtClean="0"/>
                        <a:t> BR-25</a:t>
                      </a:r>
                      <a:endParaRPr lang="de-DE" sz="1600" dirty="0"/>
                    </a:p>
                  </a:txBody>
                  <a:tcPr/>
                </a:tc>
                <a:tc>
                  <a:txBody>
                    <a:bodyPr/>
                    <a:lstStyle/>
                    <a:p>
                      <a:r>
                        <a:rPr lang="de-DE" sz="1600" dirty="0" smtClean="0"/>
                        <a:t>39 Hz</a:t>
                      </a:r>
                      <a:endParaRPr lang="de-DE" sz="1600" dirty="0"/>
                    </a:p>
                  </a:txBody>
                  <a:tcPr/>
                </a:tc>
                <a:tc>
                  <a:txBody>
                    <a:bodyPr/>
                    <a:lstStyle/>
                    <a:p>
                      <a:r>
                        <a:rPr lang="de-DE" sz="1600" dirty="0" smtClean="0"/>
                        <a:t>Schlecht</a:t>
                      </a:r>
                      <a:endParaRPr lang="de-DE" sz="1600" dirty="0"/>
                    </a:p>
                  </a:txBody>
                  <a:tcPr/>
                </a:tc>
                <a:tc>
                  <a:txBody>
                    <a:bodyPr/>
                    <a:lstStyle/>
                    <a:p>
                      <a:r>
                        <a:rPr lang="de-DE" sz="1600" dirty="0" smtClean="0"/>
                        <a:t>Gut </a:t>
                      </a:r>
                      <a:endParaRPr lang="de-DE" sz="1600" dirty="0"/>
                    </a:p>
                  </a:txBody>
                  <a:tcPr/>
                </a:tc>
              </a:tr>
              <a:tr h="370242">
                <a:tc>
                  <a:txBody>
                    <a:bodyPr/>
                    <a:lstStyle/>
                    <a:p>
                      <a:r>
                        <a:rPr lang="de-DE" sz="1600" dirty="0" err="1" smtClean="0"/>
                        <a:t>Monacor</a:t>
                      </a:r>
                      <a:r>
                        <a:rPr lang="de-DE" sz="1600" dirty="0" smtClean="0"/>
                        <a:t> AR-30</a:t>
                      </a:r>
                      <a:endParaRPr lang="de-DE" sz="1600" dirty="0"/>
                    </a:p>
                  </a:txBody>
                  <a:tcPr/>
                </a:tc>
                <a:tc>
                  <a:txBody>
                    <a:bodyPr/>
                    <a:lstStyle/>
                    <a:p>
                      <a:r>
                        <a:rPr lang="de-DE" sz="1600" dirty="0" smtClean="0"/>
                        <a:t>148 </a:t>
                      </a:r>
                      <a:r>
                        <a:rPr lang="de-DE" sz="1600" dirty="0" smtClean="0"/>
                        <a:t>Hz</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Gut</a:t>
                      </a:r>
                    </a:p>
                  </a:txBody>
                  <a:tcPr/>
                </a:tc>
                <a:tc>
                  <a:txBody>
                    <a:bodyPr/>
                    <a:lstStyle/>
                    <a:p>
                      <a:r>
                        <a:rPr lang="de-DE" sz="1600" dirty="0" smtClean="0"/>
                        <a:t>Mäßig </a:t>
                      </a:r>
                      <a:endParaRPr lang="de-DE" sz="1600" dirty="0"/>
                    </a:p>
                  </a:txBody>
                  <a:tcPr/>
                </a:tc>
              </a:tr>
              <a:tr h="370242">
                <a:tc>
                  <a:txBody>
                    <a:bodyPr/>
                    <a:lstStyle/>
                    <a:p>
                      <a:r>
                        <a:rPr lang="de-DE" sz="1600" dirty="0" err="1" smtClean="0"/>
                        <a:t>Vistaon</a:t>
                      </a:r>
                      <a:r>
                        <a:rPr lang="de-DE" sz="1600" dirty="0" smtClean="0"/>
                        <a:t> EX</a:t>
                      </a:r>
                      <a:r>
                        <a:rPr lang="de-DE" sz="1600" baseline="0" dirty="0" smtClean="0"/>
                        <a:t> 45 S</a:t>
                      </a:r>
                      <a:endParaRPr lang="de-DE" sz="1600" dirty="0"/>
                    </a:p>
                  </a:txBody>
                  <a:tcPr/>
                </a:tc>
                <a:tc>
                  <a:txBody>
                    <a:bodyPr/>
                    <a:lstStyle/>
                    <a:p>
                      <a:r>
                        <a:rPr lang="de-DE" sz="1600" dirty="0" smtClean="0"/>
                        <a:t>87 </a:t>
                      </a:r>
                      <a:r>
                        <a:rPr lang="de-DE" sz="1600" dirty="0" smtClean="0"/>
                        <a:t>Hz</a:t>
                      </a:r>
                      <a:endParaRPr lang="de-DE" sz="1600" dirty="0"/>
                    </a:p>
                  </a:txBody>
                  <a:tcPr/>
                </a:tc>
                <a:tc>
                  <a:txBody>
                    <a:bodyPr/>
                    <a:lstStyle/>
                    <a:p>
                      <a:r>
                        <a:rPr lang="de-DE" sz="1600" dirty="0" smtClean="0"/>
                        <a:t>Mäßig</a:t>
                      </a:r>
                      <a:endParaRPr lang="de-DE" sz="1600" dirty="0"/>
                    </a:p>
                  </a:txBody>
                  <a:tcPr/>
                </a:tc>
                <a:tc>
                  <a:txBody>
                    <a:bodyPr/>
                    <a:lstStyle/>
                    <a:p>
                      <a:r>
                        <a:rPr lang="de-DE" sz="1600" dirty="0" smtClean="0"/>
                        <a:t>Mäßig </a:t>
                      </a:r>
                      <a:endParaRPr lang="de-DE" sz="1600" dirty="0"/>
                    </a:p>
                  </a:txBody>
                  <a:tcPr/>
                </a:tc>
              </a:tr>
              <a:tr h="370242">
                <a:tc>
                  <a:txBody>
                    <a:bodyPr/>
                    <a:lstStyle/>
                    <a:p>
                      <a:r>
                        <a:rPr lang="de-DE" sz="1600" dirty="0" smtClean="0"/>
                        <a:t>(</a:t>
                      </a:r>
                      <a:r>
                        <a:rPr lang="de-DE" sz="1600" dirty="0" err="1" smtClean="0"/>
                        <a:t>Heddier</a:t>
                      </a:r>
                      <a:r>
                        <a:rPr lang="de-DE" sz="1600" dirty="0" smtClean="0"/>
                        <a:t> LK-KS 20)</a:t>
                      </a:r>
                      <a:endParaRPr lang="de-DE" sz="1600" dirty="0"/>
                    </a:p>
                  </a:txBody>
                  <a:tcPr/>
                </a:tc>
                <a:tc>
                  <a:txBody>
                    <a:bodyPr/>
                    <a:lstStyle/>
                    <a:p>
                      <a:r>
                        <a:rPr lang="de-DE" sz="1600" dirty="0" smtClean="0"/>
                        <a:t>40 Hz</a:t>
                      </a:r>
                      <a:endParaRPr lang="de-DE" sz="1600" dirty="0"/>
                    </a:p>
                  </a:txBody>
                  <a:tcPr/>
                </a:tc>
                <a:tc>
                  <a:txBody>
                    <a:bodyPr/>
                    <a:lstStyle/>
                    <a:p>
                      <a:r>
                        <a:rPr lang="de-DE" sz="1600" dirty="0" smtClean="0"/>
                        <a:t>Mäßig </a:t>
                      </a:r>
                      <a:endParaRPr lang="de-DE" sz="1600" dirty="0"/>
                    </a:p>
                  </a:txBody>
                  <a:tcPr/>
                </a:tc>
                <a:tc>
                  <a:txBody>
                    <a:bodyPr/>
                    <a:lstStyle/>
                    <a:p>
                      <a:r>
                        <a:rPr lang="de-DE" sz="1600" dirty="0" smtClean="0"/>
                        <a:t>Mäßig</a:t>
                      </a:r>
                      <a:endParaRPr lang="de-DE" sz="1600" dirty="0"/>
                    </a:p>
                  </a:txBody>
                  <a:tcPr/>
                </a:tc>
              </a:tr>
            </a:tbl>
          </a:graphicData>
        </a:graphic>
      </p:graphicFrame>
      <p:sp>
        <p:nvSpPr>
          <p:cNvPr id="3" name="Titel 2"/>
          <p:cNvSpPr>
            <a:spLocks noGrp="1"/>
          </p:cNvSpPr>
          <p:nvPr>
            <p:ph type="title"/>
          </p:nvPr>
        </p:nvSpPr>
        <p:spPr/>
        <p:txBody>
          <a:bodyPr>
            <a:normAutofit/>
          </a:bodyPr>
          <a:lstStyle/>
          <a:p>
            <a:r>
              <a:rPr lang="de-DE" sz="2800" dirty="0" smtClean="0"/>
              <a:t>4.1 Resonanzfrequenz und Beurteilung der Signalqualität</a:t>
            </a:r>
            <a:endParaRPr lang="de-DE" sz="2800" dirty="0"/>
          </a:p>
        </p:txBody>
      </p:sp>
      <p:sp>
        <p:nvSpPr>
          <p:cNvPr id="5" name="Textfeld 4"/>
          <p:cNvSpPr txBox="1"/>
          <p:nvPr/>
        </p:nvSpPr>
        <p:spPr>
          <a:xfrm>
            <a:off x="539552" y="5569495"/>
            <a:ext cx="7776864" cy="307777"/>
          </a:xfrm>
          <a:prstGeom prst="rect">
            <a:avLst/>
          </a:prstGeom>
          <a:noFill/>
        </p:spPr>
        <p:txBody>
          <a:bodyPr wrap="square" rtlCol="0">
            <a:spAutoFit/>
          </a:bodyPr>
          <a:lstStyle/>
          <a:p>
            <a:r>
              <a:rPr lang="de-DE" sz="1400" dirty="0" smtClean="0"/>
              <a:t>* erste Messung verrauscht, da Schrauben nicht richtig fest gezogen waren</a:t>
            </a:r>
            <a:endParaRPr lang="de-DE" sz="1400" dirty="0"/>
          </a:p>
        </p:txBody>
      </p:sp>
    </p:spTree>
    <p:extLst>
      <p:ext uri="{BB962C8B-B14F-4D97-AF65-F5344CB8AC3E}">
        <p14:creationId xmlns:p14="http://schemas.microsoft.com/office/powerpoint/2010/main" val="2502358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109728" indent="0">
              <a:buNone/>
            </a:pPr>
            <a:r>
              <a:rPr lang="de-DE" sz="2000" dirty="0" smtClean="0"/>
              <a:t>Der Versuchsaufbau ist wieder wie vorher. Nur wird dieses mal ein Sinus </a:t>
            </a:r>
            <a:r>
              <a:rPr lang="de-DE" sz="2000" dirty="0" err="1" smtClean="0"/>
              <a:t>Sweep</a:t>
            </a:r>
            <a:r>
              <a:rPr lang="de-DE" sz="2000" dirty="0" smtClean="0"/>
              <a:t> im Bereich von 0 – 500 Hz mit unterschiedlichen Stromstärken auf die Aktoren gegeben. Die Kraft wird mit dem Sensor 208C02 gemessen und das Signal über die Zeit aufgetragen.</a:t>
            </a:r>
          </a:p>
          <a:p>
            <a:pPr marL="109728" indent="0">
              <a:buNone/>
            </a:pPr>
            <a:endParaRPr lang="de-DE" sz="2000" dirty="0"/>
          </a:p>
        </p:txBody>
      </p:sp>
      <p:sp>
        <p:nvSpPr>
          <p:cNvPr id="3" name="Titel 2"/>
          <p:cNvSpPr>
            <a:spLocks noGrp="1"/>
          </p:cNvSpPr>
          <p:nvPr>
            <p:ph type="title"/>
          </p:nvPr>
        </p:nvSpPr>
        <p:spPr/>
        <p:txBody>
          <a:bodyPr>
            <a:noAutofit/>
          </a:bodyPr>
          <a:lstStyle/>
          <a:p>
            <a:r>
              <a:rPr lang="de-DE" sz="2800" dirty="0" smtClean="0"/>
              <a:t>4.2 </a:t>
            </a:r>
            <a:r>
              <a:rPr lang="de-DE" sz="2800" dirty="0" err="1"/>
              <a:t>Aktorverhalten</a:t>
            </a:r>
            <a:r>
              <a:rPr lang="de-DE" sz="2800" dirty="0"/>
              <a:t> bei unterschiedlichen </a:t>
            </a:r>
            <a:r>
              <a:rPr lang="de-DE" sz="2800" dirty="0" smtClean="0"/>
              <a:t>Stromstärken</a:t>
            </a:r>
            <a:endParaRPr lang="de-DE" sz="2800" dirty="0"/>
          </a:p>
        </p:txBody>
      </p:sp>
      <p:pic>
        <p:nvPicPr>
          <p:cNvPr id="9218" name="Picture 2" descr="M:\Blog\Bilder zum hochladen\Thema Aktoren\Post_8\Titelbild 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140968"/>
            <a:ext cx="8394641" cy="32690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Logo LB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680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4.2 Diagramme </a:t>
            </a:r>
            <a:r>
              <a:rPr lang="de-DE" sz="2800" dirty="0" err="1" smtClean="0"/>
              <a:t>Sinustec</a:t>
            </a:r>
            <a:r>
              <a:rPr lang="de-DE" sz="2800" dirty="0" smtClean="0"/>
              <a:t> </a:t>
            </a:r>
            <a:r>
              <a:rPr lang="de-DE" sz="2800" dirty="0"/>
              <a:t>BS-250</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008" y="1153244"/>
            <a:ext cx="7010400"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14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4.2 </a:t>
            </a:r>
            <a:r>
              <a:rPr lang="de-DE" sz="2800" dirty="0"/>
              <a:t>Diagramme </a:t>
            </a:r>
            <a:r>
              <a:rPr lang="de-DE" sz="2800" dirty="0" err="1"/>
              <a:t>Reckhorn</a:t>
            </a:r>
            <a:r>
              <a:rPr lang="de-DE" sz="2800" dirty="0"/>
              <a:t> </a:t>
            </a:r>
            <a:r>
              <a:rPr lang="de-DE" sz="2800" dirty="0" smtClean="0"/>
              <a:t>BS-200</a:t>
            </a:r>
            <a:endParaRPr lang="de-DE"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29444"/>
            <a:ext cx="6972300"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038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4.2 </a:t>
            </a:r>
            <a:r>
              <a:rPr lang="de-DE" sz="2800" dirty="0"/>
              <a:t>Diagramme Blanko </a:t>
            </a:r>
            <a:r>
              <a:rPr lang="de-DE" sz="2800" dirty="0" err="1" smtClean="0"/>
              <a:t>BodyShaker</a:t>
            </a:r>
            <a:endParaRPr lang="de-DE" sz="2800" dirty="0"/>
          </a:p>
        </p:txBody>
      </p:sp>
      <p:pic>
        <p:nvPicPr>
          <p:cNvPr id="6146" name="Picture 2" descr="M:\Blog\Bilder zum hochladen\Thema Aktoren\Post_8\Blanko 208c02 sinswee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378073"/>
            <a:ext cx="6696744" cy="5248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914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4.2 </a:t>
            </a:r>
            <a:r>
              <a:rPr lang="de-DE" sz="2800" dirty="0"/>
              <a:t>Diagramme Sinuslive </a:t>
            </a:r>
            <a:r>
              <a:rPr lang="de-DE" sz="2800" dirty="0" err="1" smtClean="0"/>
              <a:t>BassPump</a:t>
            </a:r>
            <a:endParaRPr lang="de-DE" sz="2800" dirty="0"/>
          </a:p>
        </p:txBody>
      </p:sp>
      <p:pic>
        <p:nvPicPr>
          <p:cNvPr id="7170" name="Picture 2" descr="M:\Blog\Bilder zum hochladen\Thema Aktoren\Post_8\BassPump 208c02 sinswee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379984"/>
            <a:ext cx="6624736" cy="519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230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4.2 </a:t>
            </a:r>
            <a:r>
              <a:rPr lang="de-DE" sz="2800" dirty="0"/>
              <a:t>Diagramme </a:t>
            </a:r>
            <a:r>
              <a:rPr lang="de-DE" sz="2800" dirty="0" err="1"/>
              <a:t>Monacor</a:t>
            </a:r>
            <a:r>
              <a:rPr lang="de-DE" sz="2800" dirty="0"/>
              <a:t> </a:t>
            </a:r>
            <a:r>
              <a:rPr lang="de-DE" sz="2800" dirty="0" smtClean="0"/>
              <a:t>BR-25</a:t>
            </a:r>
            <a:endParaRPr lang="de-DE" sz="2800" dirty="0"/>
          </a:p>
        </p:txBody>
      </p:sp>
      <p:pic>
        <p:nvPicPr>
          <p:cNvPr id="8194" name="Picture 2" descr="M:\Blog\Bilder zum hochladen\Thema Aktoren\Post_8\Monacor BR 25 208c02 sinswee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279028"/>
            <a:ext cx="6768752" cy="530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58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4.2 </a:t>
            </a:r>
            <a:r>
              <a:rPr lang="de-DE" sz="2800" dirty="0"/>
              <a:t>Diagramme </a:t>
            </a:r>
            <a:r>
              <a:rPr lang="de-DE" sz="2800" dirty="0" err="1"/>
              <a:t>Monacor</a:t>
            </a:r>
            <a:r>
              <a:rPr lang="de-DE" sz="2800" dirty="0"/>
              <a:t> </a:t>
            </a:r>
            <a:r>
              <a:rPr lang="de-DE" sz="2800" dirty="0" smtClean="0"/>
              <a:t>AR-30</a:t>
            </a:r>
            <a:endParaRPr lang="de-DE" sz="2800" dirty="0"/>
          </a:p>
        </p:txBody>
      </p:sp>
      <p:pic>
        <p:nvPicPr>
          <p:cNvPr id="9218" name="Picture 2" descr="M:\Blog\Bilder zum hochladen\Thema Aktoren\Post_8\Monacro AR 30 208c02 sinswee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377833"/>
            <a:ext cx="6768752" cy="526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602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a:bodyPr>
          <a:lstStyle/>
          <a:p>
            <a:pPr marL="109728" indent="0">
              <a:buNone/>
            </a:pPr>
            <a:r>
              <a:rPr lang="de-DE" sz="2400" dirty="0" smtClean="0"/>
              <a:t>Ziel ist es, kostengünstige Aktoren für </a:t>
            </a:r>
            <a:r>
              <a:rPr lang="de-DE" sz="2400" dirty="0" err="1" smtClean="0"/>
              <a:t>adaptronische</a:t>
            </a:r>
            <a:r>
              <a:rPr lang="de-DE" sz="2400" dirty="0" smtClean="0"/>
              <a:t> Zwecke zu finden und diese Aktoren zu charakterisieren. Dabei beschränken wir uns auf elektrodynamische Aktoren. </a:t>
            </a:r>
          </a:p>
          <a:p>
            <a:pPr marL="109728" indent="0">
              <a:buNone/>
            </a:pPr>
            <a:r>
              <a:rPr lang="de-DE" sz="2400" dirty="0" smtClean="0"/>
              <a:t>Zunächst führen wir eine Recherche durch. Anschließend wird jeweils ein Aktor von jedem Hersteller bestellt und vermessen. Da manche Hersteller im Ausland sitzen und ihre Produkte in Deutschland nicht so gut verfügbar sind, lassen wir diese Aktoren außen vor. Zum Schluss wird eine Empfehlung dargelegt.</a:t>
            </a:r>
          </a:p>
        </p:txBody>
      </p:sp>
      <p:sp>
        <p:nvSpPr>
          <p:cNvPr id="2" name="Titel 1"/>
          <p:cNvSpPr>
            <a:spLocks noGrp="1"/>
          </p:cNvSpPr>
          <p:nvPr>
            <p:ph type="title"/>
          </p:nvPr>
        </p:nvSpPr>
        <p:spPr/>
        <p:txBody>
          <a:bodyPr>
            <a:normAutofit/>
          </a:bodyPr>
          <a:lstStyle/>
          <a:p>
            <a:r>
              <a:rPr lang="de-DE" sz="3200" dirty="0" smtClean="0"/>
              <a:t>1 Aufgabenstellung/Ziel</a:t>
            </a:r>
            <a:endParaRPr lang="de-DE" sz="3200" dirty="0"/>
          </a:p>
        </p:txBody>
      </p:sp>
      <p:pic>
        <p:nvPicPr>
          <p:cNvPr id="5" name="Picture 4" descr="M:\Logo LB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3186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4.2 </a:t>
            </a:r>
            <a:r>
              <a:rPr lang="de-DE" sz="2800" dirty="0"/>
              <a:t>Diagramme </a:t>
            </a:r>
            <a:r>
              <a:rPr lang="de-DE" sz="2800" dirty="0" err="1"/>
              <a:t>Visaton</a:t>
            </a:r>
            <a:r>
              <a:rPr lang="de-DE" sz="2800" dirty="0"/>
              <a:t> </a:t>
            </a:r>
            <a:r>
              <a:rPr lang="de-DE" sz="2800" dirty="0" smtClean="0"/>
              <a:t>EX 45 S</a:t>
            </a:r>
            <a:endParaRPr lang="de-DE" sz="2800" dirty="0"/>
          </a:p>
        </p:txBody>
      </p:sp>
      <p:pic>
        <p:nvPicPr>
          <p:cNvPr id="10242" name="Picture 2" descr="M:\Blog\Bilder zum hochladen\Thema Aktoren\Post_8\Viston 208c02 sinswee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412776"/>
            <a:ext cx="6535663" cy="512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599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4.2 (Diagramme </a:t>
            </a:r>
            <a:r>
              <a:rPr lang="de-DE" sz="2800" dirty="0" err="1" smtClean="0"/>
              <a:t>Heddier</a:t>
            </a:r>
            <a:r>
              <a:rPr lang="de-DE" sz="2800" dirty="0" smtClean="0"/>
              <a:t> LK-KS 20)</a:t>
            </a:r>
            <a:endParaRPr lang="de-DE" sz="2800" dirty="0"/>
          </a:p>
        </p:txBody>
      </p:sp>
      <p:pic>
        <p:nvPicPr>
          <p:cNvPr id="11266" name="Picture 2" descr="M:\Blog\Bilder zum hochladen\Thema Aktoren\Post_8\Heddier 208c02 sinswee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422464"/>
            <a:ext cx="6624736" cy="5191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1508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3033830800"/>
              </p:ext>
            </p:extLst>
          </p:nvPr>
        </p:nvGraphicFramePr>
        <p:xfrm>
          <a:off x="457200" y="1481138"/>
          <a:ext cx="8147247" cy="2225040"/>
        </p:xfrm>
        <a:graphic>
          <a:graphicData uri="http://schemas.openxmlformats.org/drawingml/2006/table">
            <a:tbl>
              <a:tblPr firstRow="1" bandRow="1">
                <a:tableStyleId>{5C22544A-7EE6-4342-B048-85BDC9FD1C3A}</a:tableStyleId>
              </a:tblPr>
              <a:tblGrid>
                <a:gridCol w="2865151"/>
                <a:gridCol w="2661397"/>
                <a:gridCol w="2620699"/>
              </a:tblGrid>
              <a:tr h="370840">
                <a:tc>
                  <a:txBody>
                    <a:bodyPr/>
                    <a:lstStyle/>
                    <a:p>
                      <a:r>
                        <a:rPr lang="de-DE" sz="1600" dirty="0" smtClean="0"/>
                        <a:t>Aktor</a:t>
                      </a:r>
                      <a:endParaRPr lang="de-DE" sz="1600" dirty="0"/>
                    </a:p>
                  </a:txBody>
                  <a:tcPr/>
                </a:tc>
                <a:tc>
                  <a:txBody>
                    <a:bodyPr/>
                    <a:lstStyle/>
                    <a:p>
                      <a:r>
                        <a:rPr lang="de-DE" sz="1600" dirty="0" smtClean="0"/>
                        <a:t>Kraft bei 1,5 A</a:t>
                      </a:r>
                      <a:endParaRPr lang="de-DE" sz="1600" dirty="0"/>
                    </a:p>
                  </a:txBody>
                  <a:tcPr/>
                </a:tc>
                <a:tc>
                  <a:txBody>
                    <a:bodyPr/>
                    <a:lstStyle/>
                    <a:p>
                      <a:r>
                        <a:rPr lang="de-DE" sz="1600" dirty="0" smtClean="0"/>
                        <a:t>Kraft</a:t>
                      </a:r>
                      <a:r>
                        <a:rPr lang="de-DE" sz="1600" baseline="0" dirty="0" smtClean="0"/>
                        <a:t> bei </a:t>
                      </a:r>
                      <a:r>
                        <a:rPr lang="de-DE" sz="1600" dirty="0" smtClean="0"/>
                        <a:t>3 A</a:t>
                      </a:r>
                      <a:endParaRPr lang="de-DE" sz="1600" dirty="0"/>
                    </a:p>
                  </a:txBody>
                  <a:tcPr/>
                </a:tc>
              </a:tr>
              <a:tr h="370840">
                <a:tc>
                  <a:txBody>
                    <a:bodyPr/>
                    <a:lstStyle/>
                    <a:p>
                      <a:r>
                        <a:rPr lang="de-DE" sz="1600" dirty="0" err="1" smtClean="0"/>
                        <a:t>Sinustec</a:t>
                      </a:r>
                      <a:r>
                        <a:rPr lang="de-DE" sz="1600" dirty="0" smtClean="0"/>
                        <a:t> BS-250</a:t>
                      </a:r>
                      <a:endParaRPr lang="de-DE" sz="1600" dirty="0"/>
                    </a:p>
                  </a:txBody>
                  <a:tcPr/>
                </a:tc>
                <a:tc>
                  <a:txBody>
                    <a:bodyPr/>
                    <a:lstStyle/>
                    <a:p>
                      <a:r>
                        <a:rPr lang="de-DE" sz="1600" dirty="0" smtClean="0"/>
                        <a:t>4,5 N</a:t>
                      </a:r>
                      <a:endParaRPr lang="de-DE" sz="1600" dirty="0"/>
                    </a:p>
                  </a:txBody>
                  <a:tcPr/>
                </a:tc>
                <a:tc>
                  <a:txBody>
                    <a:bodyPr/>
                    <a:lstStyle/>
                    <a:p>
                      <a:r>
                        <a:rPr lang="de-DE" sz="1600" dirty="0" smtClean="0"/>
                        <a:t>9 N</a:t>
                      </a:r>
                      <a:endParaRPr lang="de-DE" sz="1600" dirty="0"/>
                    </a:p>
                  </a:txBody>
                  <a:tcPr/>
                </a:tc>
              </a:tr>
              <a:tr h="370840">
                <a:tc>
                  <a:txBody>
                    <a:bodyPr/>
                    <a:lstStyle/>
                    <a:p>
                      <a:r>
                        <a:rPr lang="de-DE" sz="1600" dirty="0" err="1" smtClean="0"/>
                        <a:t>Reckhorn</a:t>
                      </a:r>
                      <a:r>
                        <a:rPr lang="de-DE" sz="1600" dirty="0" smtClean="0"/>
                        <a:t> BS-200</a:t>
                      </a:r>
                      <a:endParaRPr lang="de-DE" sz="1600" dirty="0"/>
                    </a:p>
                  </a:txBody>
                  <a:tcPr/>
                </a:tc>
                <a:tc>
                  <a:txBody>
                    <a:bodyPr/>
                    <a:lstStyle/>
                    <a:p>
                      <a:r>
                        <a:rPr lang="de-DE" sz="1600" dirty="0" smtClean="0"/>
                        <a:t>5 N</a:t>
                      </a:r>
                      <a:endParaRPr lang="de-DE" sz="1600" dirty="0"/>
                    </a:p>
                  </a:txBody>
                  <a:tcPr/>
                </a:tc>
                <a:tc>
                  <a:txBody>
                    <a:bodyPr/>
                    <a:lstStyle/>
                    <a:p>
                      <a:r>
                        <a:rPr lang="de-DE" sz="1600" dirty="0" smtClean="0"/>
                        <a:t>10 N</a:t>
                      </a:r>
                      <a:endParaRPr lang="de-DE" sz="1600" dirty="0"/>
                    </a:p>
                  </a:txBody>
                  <a:tcPr/>
                </a:tc>
              </a:tr>
              <a:tr h="370840">
                <a:tc>
                  <a:txBody>
                    <a:bodyPr/>
                    <a:lstStyle/>
                    <a:p>
                      <a:r>
                        <a:rPr lang="de-DE" sz="1600" dirty="0" smtClean="0"/>
                        <a:t>Blanko </a:t>
                      </a:r>
                      <a:r>
                        <a:rPr lang="de-DE" sz="1600" dirty="0" err="1" smtClean="0"/>
                        <a:t>BodyShaker</a:t>
                      </a:r>
                      <a:endParaRPr lang="de-DE" sz="1600" dirty="0"/>
                    </a:p>
                  </a:txBody>
                  <a:tcPr/>
                </a:tc>
                <a:tc>
                  <a:txBody>
                    <a:bodyPr/>
                    <a:lstStyle/>
                    <a:p>
                      <a:r>
                        <a:rPr lang="de-DE" sz="1600" dirty="0" smtClean="0"/>
                        <a:t>2,5 N</a:t>
                      </a:r>
                      <a:endParaRPr lang="de-DE" sz="1600" dirty="0"/>
                    </a:p>
                  </a:txBody>
                  <a:tcPr/>
                </a:tc>
                <a:tc>
                  <a:txBody>
                    <a:bodyPr/>
                    <a:lstStyle/>
                    <a:p>
                      <a:r>
                        <a:rPr lang="de-DE" sz="1600" dirty="0" smtClean="0"/>
                        <a:t>4,5 N</a:t>
                      </a:r>
                      <a:endParaRPr lang="de-DE" sz="1600" dirty="0"/>
                    </a:p>
                  </a:txBody>
                  <a:tcPr/>
                </a:tc>
              </a:tr>
              <a:tr h="370840">
                <a:tc>
                  <a:txBody>
                    <a:bodyPr/>
                    <a:lstStyle/>
                    <a:p>
                      <a:r>
                        <a:rPr lang="de-DE" sz="1600" dirty="0" err="1" smtClean="0"/>
                        <a:t>Monacor</a:t>
                      </a:r>
                      <a:r>
                        <a:rPr lang="de-DE" sz="1600" dirty="0" smtClean="0"/>
                        <a:t> BR-25</a:t>
                      </a:r>
                      <a:endParaRPr lang="de-DE" sz="1600" dirty="0"/>
                    </a:p>
                  </a:txBody>
                  <a:tcPr/>
                </a:tc>
                <a:tc>
                  <a:txBody>
                    <a:bodyPr/>
                    <a:lstStyle/>
                    <a:p>
                      <a:r>
                        <a:rPr lang="de-DE" sz="1600" dirty="0" smtClean="0"/>
                        <a:t>4 N</a:t>
                      </a:r>
                      <a:endParaRPr lang="de-DE" sz="1600" dirty="0"/>
                    </a:p>
                  </a:txBody>
                  <a:tcPr/>
                </a:tc>
                <a:tc>
                  <a:txBody>
                    <a:bodyPr/>
                    <a:lstStyle/>
                    <a:p>
                      <a:r>
                        <a:rPr lang="de-DE" sz="1600" dirty="0" smtClean="0"/>
                        <a:t>8,5 N</a:t>
                      </a:r>
                      <a:endParaRPr lang="de-DE" sz="1600" dirty="0"/>
                    </a:p>
                  </a:txBody>
                  <a:tcPr/>
                </a:tc>
              </a:tr>
              <a:tr h="370840">
                <a:tc>
                  <a:txBody>
                    <a:bodyPr/>
                    <a:lstStyle/>
                    <a:p>
                      <a:r>
                        <a:rPr lang="de-DE" sz="1600" dirty="0" smtClean="0"/>
                        <a:t>Sinuslive </a:t>
                      </a:r>
                      <a:r>
                        <a:rPr lang="de-DE" sz="1600" dirty="0" err="1" smtClean="0"/>
                        <a:t>BassPump</a:t>
                      </a:r>
                      <a:endParaRPr lang="de-DE" sz="1600" dirty="0"/>
                    </a:p>
                  </a:txBody>
                  <a:tcPr/>
                </a:tc>
                <a:tc>
                  <a:txBody>
                    <a:bodyPr/>
                    <a:lstStyle/>
                    <a:p>
                      <a:r>
                        <a:rPr lang="de-DE" sz="1600" dirty="0" smtClean="0"/>
                        <a:t>4,5 N</a:t>
                      </a:r>
                      <a:endParaRPr lang="de-DE" sz="1600" dirty="0"/>
                    </a:p>
                  </a:txBody>
                  <a:tcPr/>
                </a:tc>
                <a:tc>
                  <a:txBody>
                    <a:bodyPr/>
                    <a:lstStyle/>
                    <a:p>
                      <a:r>
                        <a:rPr lang="de-DE" sz="1600" dirty="0" smtClean="0"/>
                        <a:t>8,5 N</a:t>
                      </a:r>
                      <a:endParaRPr lang="de-DE" sz="1600" dirty="0"/>
                    </a:p>
                  </a:txBody>
                  <a:tcPr/>
                </a:tc>
              </a:tr>
            </a:tbl>
          </a:graphicData>
        </a:graphic>
      </p:graphicFrame>
      <p:sp>
        <p:nvSpPr>
          <p:cNvPr id="3" name="Titel 2"/>
          <p:cNvSpPr>
            <a:spLocks noGrp="1"/>
          </p:cNvSpPr>
          <p:nvPr>
            <p:ph type="title"/>
          </p:nvPr>
        </p:nvSpPr>
        <p:spPr/>
        <p:txBody>
          <a:bodyPr>
            <a:noAutofit/>
          </a:bodyPr>
          <a:lstStyle/>
          <a:p>
            <a:r>
              <a:rPr lang="de-DE" sz="2800" dirty="0" smtClean="0"/>
              <a:t>4.2 Kräfte im Arbeitsbereich*</a:t>
            </a:r>
            <a:endParaRPr lang="de-DE" sz="2800" dirty="0"/>
          </a:p>
        </p:txBody>
      </p:sp>
      <p:graphicFrame>
        <p:nvGraphicFramePr>
          <p:cNvPr id="5" name="Tabelle 4"/>
          <p:cNvGraphicFramePr>
            <a:graphicFrameLocks noGrp="1"/>
          </p:cNvGraphicFramePr>
          <p:nvPr>
            <p:extLst>
              <p:ext uri="{D42A27DB-BD31-4B8C-83A1-F6EECF244321}">
                <p14:modId xmlns:p14="http://schemas.microsoft.com/office/powerpoint/2010/main" val="2293668449"/>
              </p:ext>
            </p:extLst>
          </p:nvPr>
        </p:nvGraphicFramePr>
        <p:xfrm>
          <a:off x="467544" y="4221088"/>
          <a:ext cx="8064897" cy="1483360"/>
        </p:xfrm>
        <a:graphic>
          <a:graphicData uri="http://schemas.openxmlformats.org/drawingml/2006/table">
            <a:tbl>
              <a:tblPr firstRow="1" bandRow="1">
                <a:tableStyleId>{5C22544A-7EE6-4342-B048-85BDC9FD1C3A}</a:tableStyleId>
              </a:tblPr>
              <a:tblGrid>
                <a:gridCol w="2880320"/>
                <a:gridCol w="2592288"/>
                <a:gridCol w="2592289"/>
              </a:tblGrid>
              <a:tr h="370840">
                <a:tc>
                  <a:txBody>
                    <a:bodyPr/>
                    <a:lstStyle/>
                    <a:p>
                      <a:r>
                        <a:rPr lang="de-DE" sz="1600" dirty="0" smtClean="0"/>
                        <a:t>Aktor</a:t>
                      </a:r>
                      <a:endParaRPr lang="de-DE" sz="1600" dirty="0"/>
                    </a:p>
                  </a:txBody>
                  <a:tcPr/>
                </a:tc>
                <a:tc>
                  <a:txBody>
                    <a:bodyPr/>
                    <a:lstStyle/>
                    <a:p>
                      <a:r>
                        <a:rPr lang="de-DE" sz="1600" dirty="0" smtClean="0"/>
                        <a:t>Kraft bei 0,5 A</a:t>
                      </a:r>
                      <a:endParaRPr lang="de-DE" sz="1600" dirty="0"/>
                    </a:p>
                  </a:txBody>
                  <a:tcPr/>
                </a:tc>
                <a:tc>
                  <a:txBody>
                    <a:bodyPr/>
                    <a:lstStyle/>
                    <a:p>
                      <a:r>
                        <a:rPr lang="de-DE" sz="1600" dirty="0" smtClean="0"/>
                        <a:t>Kraft bei 1</a:t>
                      </a:r>
                      <a:r>
                        <a:rPr lang="de-DE" sz="1600" baseline="0" dirty="0" smtClean="0"/>
                        <a:t> A</a:t>
                      </a:r>
                      <a:endParaRPr lang="de-DE" sz="1600" dirty="0"/>
                    </a:p>
                  </a:txBody>
                  <a:tcPr/>
                </a:tc>
              </a:tr>
              <a:tr h="370840">
                <a:tc>
                  <a:txBody>
                    <a:bodyPr/>
                    <a:lstStyle/>
                    <a:p>
                      <a:r>
                        <a:rPr lang="de-DE" sz="1600" dirty="0" err="1" smtClean="0"/>
                        <a:t>Monacor</a:t>
                      </a:r>
                      <a:r>
                        <a:rPr lang="de-DE" sz="1600" dirty="0" smtClean="0"/>
                        <a:t> AR-30</a:t>
                      </a:r>
                      <a:endParaRPr lang="de-DE" sz="1600" dirty="0"/>
                    </a:p>
                  </a:txBody>
                  <a:tcPr/>
                </a:tc>
                <a:tc>
                  <a:txBody>
                    <a:bodyPr/>
                    <a:lstStyle/>
                    <a:p>
                      <a:r>
                        <a:rPr lang="de-DE" sz="1600" dirty="0" smtClean="0"/>
                        <a:t>2 N</a:t>
                      </a:r>
                      <a:endParaRPr lang="de-DE" sz="1600" dirty="0"/>
                    </a:p>
                  </a:txBody>
                  <a:tcPr/>
                </a:tc>
                <a:tc>
                  <a:txBody>
                    <a:bodyPr/>
                    <a:lstStyle/>
                    <a:p>
                      <a:r>
                        <a:rPr lang="de-DE" sz="1600" dirty="0" smtClean="0"/>
                        <a:t>3,5 N</a:t>
                      </a:r>
                      <a:endParaRPr lang="de-DE" sz="1600" dirty="0"/>
                    </a:p>
                  </a:txBody>
                  <a:tcPr/>
                </a:tc>
              </a:tr>
              <a:tr h="370840">
                <a:tc>
                  <a:txBody>
                    <a:bodyPr/>
                    <a:lstStyle/>
                    <a:p>
                      <a:r>
                        <a:rPr lang="de-DE" sz="1600" dirty="0" err="1" smtClean="0"/>
                        <a:t>Visaton</a:t>
                      </a:r>
                      <a:r>
                        <a:rPr lang="de-DE" sz="1600" dirty="0" smtClean="0"/>
                        <a:t> EX 45 S</a:t>
                      </a:r>
                      <a:endParaRPr lang="de-DE" sz="1600" dirty="0"/>
                    </a:p>
                  </a:txBody>
                  <a:tcPr/>
                </a:tc>
                <a:tc>
                  <a:txBody>
                    <a:bodyPr/>
                    <a:lstStyle/>
                    <a:p>
                      <a:r>
                        <a:rPr lang="de-DE" sz="1600" dirty="0" smtClean="0"/>
                        <a:t>2 N</a:t>
                      </a:r>
                      <a:endParaRPr lang="de-DE" sz="1600" dirty="0"/>
                    </a:p>
                  </a:txBody>
                  <a:tcPr/>
                </a:tc>
                <a:tc>
                  <a:txBody>
                    <a:bodyPr/>
                    <a:lstStyle/>
                    <a:p>
                      <a:r>
                        <a:rPr lang="de-DE" sz="1600" dirty="0" smtClean="0"/>
                        <a:t>4 N</a:t>
                      </a:r>
                      <a:endParaRPr lang="de-DE" sz="1600" dirty="0"/>
                    </a:p>
                  </a:txBody>
                  <a:tcPr/>
                </a:tc>
              </a:tr>
              <a:tr h="370840">
                <a:tc>
                  <a:txBody>
                    <a:bodyPr/>
                    <a:lstStyle/>
                    <a:p>
                      <a:r>
                        <a:rPr lang="de-DE" sz="1600" dirty="0" smtClean="0"/>
                        <a:t>(</a:t>
                      </a:r>
                      <a:r>
                        <a:rPr lang="de-DE" sz="1600" dirty="0" err="1" smtClean="0"/>
                        <a:t>Heddier</a:t>
                      </a:r>
                      <a:r>
                        <a:rPr lang="de-DE" sz="1600" dirty="0" smtClean="0"/>
                        <a:t> LK-KS</a:t>
                      </a:r>
                      <a:r>
                        <a:rPr lang="de-DE" sz="1600" baseline="0" dirty="0" smtClean="0"/>
                        <a:t> 20)</a:t>
                      </a:r>
                      <a:endParaRPr lang="de-DE" sz="1600" dirty="0"/>
                    </a:p>
                  </a:txBody>
                  <a:tcPr/>
                </a:tc>
                <a:tc>
                  <a:txBody>
                    <a:bodyPr/>
                    <a:lstStyle/>
                    <a:p>
                      <a:r>
                        <a:rPr lang="de-DE" sz="1600" dirty="0" smtClean="0"/>
                        <a:t>2 N</a:t>
                      </a:r>
                      <a:endParaRPr lang="de-DE" sz="1600" dirty="0"/>
                    </a:p>
                  </a:txBody>
                  <a:tcPr/>
                </a:tc>
                <a:tc>
                  <a:txBody>
                    <a:bodyPr/>
                    <a:lstStyle/>
                    <a:p>
                      <a:r>
                        <a:rPr lang="de-DE" sz="1600" dirty="0" smtClean="0"/>
                        <a:t>4 N</a:t>
                      </a:r>
                      <a:endParaRPr lang="de-DE" sz="1600" dirty="0"/>
                    </a:p>
                  </a:txBody>
                  <a:tcPr/>
                </a:tc>
              </a:tr>
            </a:tbl>
          </a:graphicData>
        </a:graphic>
      </p:graphicFrame>
      <p:sp>
        <p:nvSpPr>
          <p:cNvPr id="6" name="Textfeld 5"/>
          <p:cNvSpPr txBox="1"/>
          <p:nvPr/>
        </p:nvSpPr>
        <p:spPr>
          <a:xfrm>
            <a:off x="2267744" y="6087077"/>
            <a:ext cx="6552728" cy="307777"/>
          </a:xfrm>
          <a:prstGeom prst="rect">
            <a:avLst/>
          </a:prstGeom>
          <a:noFill/>
        </p:spPr>
        <p:txBody>
          <a:bodyPr wrap="square" rtlCol="0">
            <a:spAutoFit/>
          </a:bodyPr>
          <a:lstStyle/>
          <a:p>
            <a:r>
              <a:rPr lang="de-DE" sz="1400" dirty="0" smtClean="0"/>
              <a:t>* durch Mittelung im linearen </a:t>
            </a:r>
            <a:r>
              <a:rPr lang="de-DE" sz="1400" dirty="0"/>
              <a:t>Arbeitsbereich </a:t>
            </a:r>
            <a:r>
              <a:rPr lang="de-DE" sz="1400" dirty="0" smtClean="0"/>
              <a:t>bestimmt; in 0,5 N Schritten</a:t>
            </a:r>
            <a:endParaRPr lang="de-DE" sz="1400" dirty="0"/>
          </a:p>
        </p:txBody>
      </p:sp>
    </p:spTree>
    <p:extLst>
      <p:ext uri="{BB962C8B-B14F-4D97-AF65-F5344CB8AC3E}">
        <p14:creationId xmlns:p14="http://schemas.microsoft.com/office/powerpoint/2010/main" val="23912775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4.2 Ergebnis</a:t>
            </a:r>
            <a:endParaRPr lang="de-DE" sz="2800" dirty="0"/>
          </a:p>
        </p:txBody>
      </p:sp>
      <p:graphicFrame>
        <p:nvGraphicFramePr>
          <p:cNvPr id="4" name="Inhaltsplatzhalter 3"/>
          <p:cNvGraphicFramePr>
            <a:graphicFrameLocks/>
          </p:cNvGraphicFramePr>
          <p:nvPr>
            <p:extLst>
              <p:ext uri="{D42A27DB-BD31-4B8C-83A1-F6EECF244321}">
                <p14:modId xmlns:p14="http://schemas.microsoft.com/office/powerpoint/2010/main" val="62493552"/>
              </p:ext>
            </p:extLst>
          </p:nvPr>
        </p:nvGraphicFramePr>
        <p:xfrm>
          <a:off x="457200" y="1481138"/>
          <a:ext cx="8219259" cy="3506094"/>
        </p:xfrm>
        <a:graphic>
          <a:graphicData uri="http://schemas.openxmlformats.org/drawingml/2006/table">
            <a:tbl>
              <a:tblPr firstRow="1" bandRow="1">
                <a:tableStyleId>{5C22544A-7EE6-4342-B048-85BDC9FD1C3A}</a:tableStyleId>
              </a:tblPr>
              <a:tblGrid>
                <a:gridCol w="2314600"/>
                <a:gridCol w="3240362"/>
                <a:gridCol w="2664297"/>
              </a:tblGrid>
              <a:tr h="578185">
                <a:tc>
                  <a:txBody>
                    <a:bodyPr/>
                    <a:lstStyle/>
                    <a:p>
                      <a:r>
                        <a:rPr lang="de-DE" sz="1600" dirty="0" smtClean="0"/>
                        <a:t>Aktor</a:t>
                      </a:r>
                      <a:endParaRPr lang="de-DE" sz="1600" dirty="0"/>
                    </a:p>
                  </a:txBody>
                  <a:tcPr/>
                </a:tc>
                <a:tc>
                  <a:txBody>
                    <a:bodyPr/>
                    <a:lstStyle/>
                    <a:p>
                      <a:r>
                        <a:rPr lang="de-DE" sz="1600" dirty="0" smtClean="0"/>
                        <a:t>Signalqualität </a:t>
                      </a:r>
                      <a:r>
                        <a:rPr lang="de-DE" sz="1600" baseline="0" dirty="0" smtClean="0"/>
                        <a:t> (</a:t>
                      </a:r>
                      <a:r>
                        <a:rPr lang="de-DE" sz="1600" dirty="0" smtClean="0"/>
                        <a:t>Schwankungen</a:t>
                      </a:r>
                      <a:r>
                        <a:rPr lang="de-DE" sz="1600" baseline="0" dirty="0" smtClean="0"/>
                        <a:t> der Amplitude</a:t>
                      </a:r>
                      <a:endParaRPr lang="de-DE" sz="1600" dirty="0"/>
                    </a:p>
                  </a:txBody>
                  <a:tcPr/>
                </a:tc>
                <a:tc>
                  <a:txBody>
                    <a:bodyPr/>
                    <a:lstStyle/>
                    <a:p>
                      <a:r>
                        <a:rPr lang="de-DE" sz="1600" dirty="0" smtClean="0"/>
                        <a:t>Linearität</a:t>
                      </a:r>
                      <a:r>
                        <a:rPr lang="de-DE" sz="1600" baseline="0" dirty="0" smtClean="0"/>
                        <a:t> im Arbeitsbereich</a:t>
                      </a:r>
                      <a:endParaRPr lang="de-DE" sz="1600" dirty="0"/>
                    </a:p>
                  </a:txBody>
                  <a:tcPr/>
                </a:tc>
              </a:tr>
              <a:tr h="370242">
                <a:tc>
                  <a:txBody>
                    <a:bodyPr/>
                    <a:lstStyle/>
                    <a:p>
                      <a:r>
                        <a:rPr lang="de-DE" sz="1600" dirty="0" err="1" smtClean="0"/>
                        <a:t>Sinustec</a:t>
                      </a:r>
                      <a:r>
                        <a:rPr lang="de-DE" sz="1600" dirty="0" smtClean="0"/>
                        <a:t> BS-200</a:t>
                      </a:r>
                      <a:endParaRPr lang="de-DE" sz="1600" dirty="0"/>
                    </a:p>
                  </a:txBody>
                  <a:tcPr/>
                </a:tc>
                <a:tc>
                  <a:txBody>
                    <a:bodyPr/>
                    <a:lstStyle/>
                    <a:p>
                      <a:r>
                        <a:rPr lang="de-DE" sz="1600" dirty="0" smtClean="0"/>
                        <a:t>Gut </a:t>
                      </a:r>
                      <a:endParaRPr lang="de-DE" sz="1600" dirty="0"/>
                    </a:p>
                  </a:txBody>
                  <a:tcPr/>
                </a:tc>
                <a:tc>
                  <a:txBody>
                    <a:bodyPr/>
                    <a:lstStyle/>
                    <a:p>
                      <a:r>
                        <a:rPr lang="de-DE" sz="1600" dirty="0" smtClean="0"/>
                        <a:t>Gut </a:t>
                      </a:r>
                      <a:endParaRPr lang="de-DE" sz="1600" dirty="0"/>
                    </a:p>
                  </a:txBody>
                  <a:tcPr/>
                </a:tc>
              </a:tr>
              <a:tr h="370242">
                <a:tc>
                  <a:txBody>
                    <a:bodyPr/>
                    <a:lstStyle/>
                    <a:p>
                      <a:r>
                        <a:rPr lang="de-DE" sz="1600" dirty="0" err="1" smtClean="0"/>
                        <a:t>Reckhorn</a:t>
                      </a:r>
                      <a:r>
                        <a:rPr lang="de-DE" sz="1600" dirty="0" smtClean="0"/>
                        <a:t> BS-200</a:t>
                      </a:r>
                      <a:endParaRPr lang="de-DE" sz="1600" dirty="0"/>
                    </a:p>
                  </a:txBody>
                  <a:tcPr/>
                </a:tc>
                <a:tc>
                  <a:txBody>
                    <a:bodyPr/>
                    <a:lstStyle/>
                    <a:p>
                      <a:r>
                        <a:rPr lang="de-DE" sz="1600" dirty="0" smtClean="0"/>
                        <a:t>Gut</a:t>
                      </a:r>
                      <a:endParaRPr lang="de-DE" sz="1600" dirty="0"/>
                    </a:p>
                  </a:txBody>
                  <a:tcPr/>
                </a:tc>
                <a:tc>
                  <a:txBody>
                    <a:bodyPr/>
                    <a:lstStyle/>
                    <a:p>
                      <a:r>
                        <a:rPr lang="de-DE" sz="1600" dirty="0" smtClean="0"/>
                        <a:t>Gut </a:t>
                      </a:r>
                      <a:endParaRPr lang="de-DE" sz="1600" dirty="0"/>
                    </a:p>
                  </a:txBody>
                  <a:tcPr/>
                </a:tc>
              </a:tr>
              <a:tr h="370242">
                <a:tc>
                  <a:txBody>
                    <a:bodyPr/>
                    <a:lstStyle/>
                    <a:p>
                      <a:r>
                        <a:rPr lang="de-DE" sz="1600" dirty="0" smtClean="0"/>
                        <a:t>Blanko </a:t>
                      </a:r>
                      <a:r>
                        <a:rPr lang="de-DE" sz="1600" dirty="0" err="1" smtClean="0"/>
                        <a:t>BodyShaker</a:t>
                      </a:r>
                      <a:endParaRPr lang="de-DE" sz="1600" dirty="0"/>
                    </a:p>
                  </a:txBody>
                  <a:tcPr/>
                </a:tc>
                <a:tc>
                  <a:txBody>
                    <a:bodyPr/>
                    <a:lstStyle/>
                    <a:p>
                      <a:r>
                        <a:rPr lang="de-DE" sz="1600" dirty="0" smtClean="0"/>
                        <a:t>Gut</a:t>
                      </a:r>
                      <a:r>
                        <a:rPr lang="de-DE" sz="1600" baseline="0" dirty="0" smtClean="0"/>
                        <a:t> </a:t>
                      </a:r>
                      <a:endParaRPr lang="de-DE" sz="1600" dirty="0"/>
                    </a:p>
                  </a:txBody>
                  <a:tcPr/>
                </a:tc>
                <a:tc>
                  <a:txBody>
                    <a:bodyPr/>
                    <a:lstStyle/>
                    <a:p>
                      <a:r>
                        <a:rPr lang="de-DE" sz="1600" u="none" dirty="0" smtClean="0"/>
                        <a:t>Sehr gut</a:t>
                      </a:r>
                      <a:endParaRPr lang="de-DE" sz="1600" u="none" dirty="0"/>
                    </a:p>
                  </a:txBody>
                  <a:tcPr/>
                </a:tc>
              </a:tr>
              <a:tr h="330024">
                <a:tc>
                  <a:txBody>
                    <a:bodyPr/>
                    <a:lstStyle/>
                    <a:p>
                      <a:r>
                        <a:rPr lang="de-DE" sz="1600" dirty="0" smtClean="0"/>
                        <a:t>Sinuslive</a:t>
                      </a:r>
                      <a:r>
                        <a:rPr lang="de-DE" sz="1600" baseline="0" dirty="0" smtClean="0"/>
                        <a:t> </a:t>
                      </a:r>
                      <a:r>
                        <a:rPr lang="de-DE" sz="1600" baseline="0" dirty="0" err="1" smtClean="0"/>
                        <a:t>BassPump</a:t>
                      </a:r>
                      <a:endParaRPr lang="de-DE" sz="1600" dirty="0"/>
                    </a:p>
                  </a:txBody>
                  <a:tcPr/>
                </a:tc>
                <a:tc>
                  <a:txBody>
                    <a:bodyPr/>
                    <a:lstStyle/>
                    <a:p>
                      <a:r>
                        <a:rPr lang="de-DE" sz="1600" dirty="0" smtClean="0"/>
                        <a:t>Gut</a:t>
                      </a:r>
                      <a:endParaRPr lang="de-DE" sz="1600" dirty="0"/>
                    </a:p>
                  </a:txBody>
                  <a:tcPr/>
                </a:tc>
                <a:tc>
                  <a:txBody>
                    <a:bodyPr/>
                    <a:lstStyle/>
                    <a:p>
                      <a:r>
                        <a:rPr lang="de-DE" sz="1600" dirty="0" smtClean="0"/>
                        <a:t>Sehr gut</a:t>
                      </a:r>
                      <a:endParaRPr lang="de-DE" sz="1600" dirty="0"/>
                    </a:p>
                  </a:txBody>
                  <a:tcPr/>
                </a:tc>
              </a:tr>
              <a:tr h="370242">
                <a:tc>
                  <a:txBody>
                    <a:bodyPr/>
                    <a:lstStyle/>
                    <a:p>
                      <a:r>
                        <a:rPr lang="de-DE" sz="1600" dirty="0" err="1" smtClean="0"/>
                        <a:t>Monacor</a:t>
                      </a:r>
                      <a:r>
                        <a:rPr lang="de-DE" sz="1600" dirty="0" smtClean="0"/>
                        <a:t> BR-25</a:t>
                      </a:r>
                      <a:endParaRPr lang="de-DE" sz="1600" dirty="0"/>
                    </a:p>
                  </a:txBody>
                  <a:tcPr/>
                </a:tc>
                <a:tc>
                  <a:txBody>
                    <a:bodyPr/>
                    <a:lstStyle/>
                    <a:p>
                      <a:r>
                        <a:rPr lang="de-DE" sz="1600" dirty="0" smtClean="0"/>
                        <a:t>Mäßig </a:t>
                      </a:r>
                      <a:endParaRPr lang="de-DE" sz="1600" dirty="0"/>
                    </a:p>
                  </a:txBody>
                  <a:tcPr/>
                </a:tc>
                <a:tc>
                  <a:txBody>
                    <a:bodyPr/>
                    <a:lstStyle/>
                    <a:p>
                      <a:r>
                        <a:rPr lang="de-DE" sz="1600" dirty="0" smtClean="0"/>
                        <a:t>Mäßig </a:t>
                      </a:r>
                      <a:endParaRPr lang="de-DE" sz="1600" dirty="0"/>
                    </a:p>
                  </a:txBody>
                  <a:tcPr/>
                </a:tc>
              </a:tr>
              <a:tr h="370242">
                <a:tc>
                  <a:txBody>
                    <a:bodyPr/>
                    <a:lstStyle/>
                    <a:p>
                      <a:r>
                        <a:rPr lang="de-DE" sz="1600" dirty="0" err="1" smtClean="0"/>
                        <a:t>Monacor</a:t>
                      </a:r>
                      <a:r>
                        <a:rPr lang="de-DE" sz="1600" dirty="0" smtClean="0"/>
                        <a:t> AR-30</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Gut</a:t>
                      </a:r>
                    </a:p>
                  </a:txBody>
                  <a:tcPr/>
                </a:tc>
                <a:tc>
                  <a:txBody>
                    <a:bodyPr/>
                    <a:lstStyle/>
                    <a:p>
                      <a:r>
                        <a:rPr lang="de-DE" sz="1600" dirty="0" smtClean="0"/>
                        <a:t>Mäßig </a:t>
                      </a:r>
                      <a:endParaRPr lang="de-DE" sz="1600" dirty="0"/>
                    </a:p>
                  </a:txBody>
                  <a:tcPr/>
                </a:tc>
              </a:tr>
              <a:tr h="370242">
                <a:tc>
                  <a:txBody>
                    <a:bodyPr/>
                    <a:lstStyle/>
                    <a:p>
                      <a:r>
                        <a:rPr lang="de-DE" sz="1600" dirty="0" err="1" smtClean="0"/>
                        <a:t>Vistaon</a:t>
                      </a:r>
                      <a:r>
                        <a:rPr lang="de-DE" sz="1600" dirty="0" smtClean="0"/>
                        <a:t> EX</a:t>
                      </a:r>
                      <a:r>
                        <a:rPr lang="de-DE" sz="1600" baseline="0" dirty="0" smtClean="0"/>
                        <a:t> 45 S</a:t>
                      </a:r>
                      <a:endParaRPr lang="de-DE" sz="1600" dirty="0"/>
                    </a:p>
                  </a:txBody>
                  <a:tcPr/>
                </a:tc>
                <a:tc>
                  <a:txBody>
                    <a:bodyPr/>
                    <a:lstStyle/>
                    <a:p>
                      <a:r>
                        <a:rPr lang="de-DE" sz="1600" dirty="0" smtClean="0"/>
                        <a:t>Gut </a:t>
                      </a:r>
                      <a:endParaRPr lang="de-DE" sz="1600" dirty="0"/>
                    </a:p>
                  </a:txBody>
                  <a:tcPr/>
                </a:tc>
                <a:tc>
                  <a:txBody>
                    <a:bodyPr/>
                    <a:lstStyle/>
                    <a:p>
                      <a:r>
                        <a:rPr lang="de-DE" sz="1600" dirty="0" smtClean="0"/>
                        <a:t>Mäßig </a:t>
                      </a:r>
                      <a:endParaRPr lang="de-DE" sz="1600" dirty="0"/>
                    </a:p>
                  </a:txBody>
                  <a:tcPr/>
                </a:tc>
              </a:tr>
              <a:tr h="370242">
                <a:tc>
                  <a:txBody>
                    <a:bodyPr/>
                    <a:lstStyle/>
                    <a:p>
                      <a:r>
                        <a:rPr lang="de-DE" sz="1600" dirty="0" smtClean="0"/>
                        <a:t>(</a:t>
                      </a:r>
                      <a:r>
                        <a:rPr lang="de-DE" sz="1600" dirty="0" err="1" smtClean="0"/>
                        <a:t>Heddier</a:t>
                      </a:r>
                      <a:r>
                        <a:rPr lang="de-DE" sz="1600" dirty="0" smtClean="0"/>
                        <a:t> LK-KS 20)</a:t>
                      </a:r>
                      <a:endParaRPr lang="de-DE" sz="1600" dirty="0"/>
                    </a:p>
                  </a:txBody>
                  <a:tcPr/>
                </a:tc>
                <a:tc>
                  <a:txBody>
                    <a:bodyPr/>
                    <a:lstStyle/>
                    <a:p>
                      <a:r>
                        <a:rPr lang="de-DE" sz="1600" dirty="0" smtClean="0"/>
                        <a:t>Mäßig </a:t>
                      </a:r>
                      <a:endParaRPr lang="de-DE" sz="1600" dirty="0"/>
                    </a:p>
                  </a:txBody>
                  <a:tcPr/>
                </a:tc>
                <a:tc>
                  <a:txBody>
                    <a:bodyPr/>
                    <a:lstStyle/>
                    <a:p>
                      <a:r>
                        <a:rPr lang="de-DE" sz="1600" dirty="0" smtClean="0"/>
                        <a:t>Mäßig</a:t>
                      </a:r>
                      <a:endParaRPr lang="de-DE" sz="1600" dirty="0"/>
                    </a:p>
                  </a:txBody>
                  <a:tcPr/>
                </a:tc>
              </a:tr>
            </a:tbl>
          </a:graphicData>
        </a:graphic>
      </p:graphicFrame>
    </p:spTree>
    <p:extLst>
      <p:ext uri="{BB962C8B-B14F-4D97-AF65-F5344CB8AC3E}">
        <p14:creationId xmlns:p14="http://schemas.microsoft.com/office/powerpoint/2010/main" val="25196980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pPr marL="109728" indent="0">
              <a:buNone/>
            </a:pPr>
            <a:r>
              <a:rPr lang="de-DE" sz="2000" dirty="0" smtClean="0"/>
              <a:t>Die Aktoren werden wieder auf der Montageplatte befestigt. Darunter sitzt wieder der Kraftsensor 208C02. Zusätzlich wird ein </a:t>
            </a:r>
            <a:r>
              <a:rPr lang="de-DE" sz="2000" dirty="0" err="1" smtClean="0"/>
              <a:t>Laservibrometer</a:t>
            </a:r>
            <a:r>
              <a:rPr lang="de-DE" sz="2000" dirty="0" smtClean="0"/>
              <a:t> verwendet.</a:t>
            </a:r>
            <a:r>
              <a:rPr lang="de-DE" sz="2000" dirty="0"/>
              <a:t> </a:t>
            </a:r>
            <a:r>
              <a:rPr lang="de-DE" sz="2000" dirty="0" smtClean="0"/>
              <a:t>Die Steuerung und Erfassung der Messdaten erfolgt über „</a:t>
            </a:r>
            <a:r>
              <a:rPr lang="de-DE" sz="2000" dirty="0" err="1" smtClean="0"/>
              <a:t>dSPACE</a:t>
            </a:r>
            <a:r>
              <a:rPr lang="de-DE" sz="2000" dirty="0" smtClean="0"/>
              <a:t>“ und die Auswertung mit </a:t>
            </a:r>
            <a:r>
              <a:rPr lang="de-DE" sz="2000" dirty="0" err="1" smtClean="0"/>
              <a:t>MatLab</a:t>
            </a:r>
            <a:r>
              <a:rPr lang="de-DE" sz="2000" dirty="0" smtClean="0"/>
              <a:t>. Erfasst wird die Stromaufnahme, sowie die Kraft und die Auslenkung der Masse jeweils mit Klirrfaktoren. Es wird im Frequenzbereich von 0 – 3 k Hz jeweils ein Sinussignal mit unterschiedlichen 					 Stromstärken	auf die 				          Aktoren gegeben.</a:t>
            </a:r>
            <a:endParaRPr lang="de-DE" sz="2000" dirty="0"/>
          </a:p>
        </p:txBody>
      </p:sp>
      <p:sp>
        <p:nvSpPr>
          <p:cNvPr id="3" name="Titel 2"/>
          <p:cNvSpPr>
            <a:spLocks noGrp="1"/>
          </p:cNvSpPr>
          <p:nvPr>
            <p:ph type="title"/>
          </p:nvPr>
        </p:nvSpPr>
        <p:spPr/>
        <p:txBody>
          <a:bodyPr>
            <a:noAutofit/>
          </a:bodyPr>
          <a:lstStyle/>
          <a:p>
            <a:r>
              <a:rPr lang="de-DE" sz="2800" dirty="0" smtClean="0"/>
              <a:t>4.3 Kennlinien mit </a:t>
            </a:r>
            <a:r>
              <a:rPr lang="de-DE" sz="2800" dirty="0" err="1" smtClean="0"/>
              <a:t>dSPACE</a:t>
            </a:r>
            <a:r>
              <a:rPr lang="de-DE" sz="2800" dirty="0" smtClean="0"/>
              <a:t> und Klirrfaktoren</a:t>
            </a:r>
            <a:endParaRPr lang="de-DE" sz="2800" dirty="0"/>
          </a:p>
        </p:txBody>
      </p:sp>
      <p:pic>
        <p:nvPicPr>
          <p:cNvPr id="4" name="Picture 4" descr="M:\Logo LB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Blog\Köpreschallwandler\bilder\Post_9\Titelbild 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1941" y="3645024"/>
            <a:ext cx="5076563"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9266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39552" y="1628800"/>
            <a:ext cx="8229600" cy="1143000"/>
          </a:xfrm>
        </p:spPr>
        <p:txBody>
          <a:bodyPr>
            <a:normAutofit/>
          </a:bodyPr>
          <a:lstStyle/>
          <a:p>
            <a:r>
              <a:rPr lang="de-DE" sz="3600" dirty="0" smtClean="0"/>
              <a:t>Kennlinie Kraft/Strom</a:t>
            </a:r>
            <a:endParaRPr lang="de-DE" sz="3600" dirty="0"/>
          </a:p>
        </p:txBody>
      </p:sp>
      <p:sp>
        <p:nvSpPr>
          <p:cNvPr id="4" name="Textfeld 3"/>
          <p:cNvSpPr txBox="1"/>
          <p:nvPr/>
        </p:nvSpPr>
        <p:spPr>
          <a:xfrm>
            <a:off x="539552" y="2492896"/>
            <a:ext cx="5573081" cy="2585323"/>
          </a:xfrm>
          <a:prstGeom prst="rect">
            <a:avLst/>
          </a:prstGeom>
          <a:noFill/>
        </p:spPr>
        <p:txBody>
          <a:bodyPr wrap="square" rtlCol="0">
            <a:spAutoFit/>
          </a:bodyPr>
          <a:lstStyle/>
          <a:p>
            <a:r>
              <a:rPr lang="de-DE" dirty="0" smtClean="0"/>
              <a:t>Hier schauen wir uns nur die Stromaufnahme der Aktoren und die Kennlinien der Kraftkonstante an. Die Klirrfaktoren sind in Prozent angegeben.</a:t>
            </a:r>
          </a:p>
          <a:p>
            <a:endParaRPr lang="de-DE" dirty="0" smtClean="0"/>
          </a:p>
          <a:p>
            <a:r>
              <a:rPr lang="de-DE" dirty="0" smtClean="0"/>
              <a:t>Bei allen Messungen treten über 1 kHz Resonanzen auf. Diese stammen von unseren Messaufbau. Die Aktoren können ggf. bei noch höheren Frequenzen betrieben werden</a:t>
            </a:r>
            <a:endParaRPr lang="de-DE" dirty="0"/>
          </a:p>
        </p:txBody>
      </p:sp>
    </p:spTree>
    <p:extLst>
      <p:ext uri="{BB962C8B-B14F-4D97-AF65-F5344CB8AC3E}">
        <p14:creationId xmlns:p14="http://schemas.microsoft.com/office/powerpoint/2010/main" val="11782883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smtClean="0"/>
              <a:t>Sinuslive </a:t>
            </a:r>
            <a:r>
              <a:rPr lang="de-DE" sz="3200" dirty="0" err="1" smtClean="0"/>
              <a:t>BassPump</a:t>
            </a:r>
            <a:endParaRPr lang="de-DE" sz="3200" dirty="0"/>
          </a:p>
        </p:txBody>
      </p:sp>
      <p:pic>
        <p:nvPicPr>
          <p:cNvPr id="12290" name="Picture 2" descr="C:\Users\mathes\Desktop\BassPump St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 y="1412776"/>
            <a:ext cx="5000625" cy="403244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mathes\Desktop\BassPump 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980728"/>
            <a:ext cx="4279762"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mathes\Desktop\BassPump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3725018"/>
            <a:ext cx="4248472" cy="2944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026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smtClean="0"/>
              <a:t>Sinuslive </a:t>
            </a:r>
            <a:r>
              <a:rPr lang="de-DE" sz="3200" dirty="0" err="1" smtClean="0"/>
              <a:t>BassPump</a:t>
            </a:r>
            <a:endParaRPr lang="de-DE" sz="3200" dirty="0"/>
          </a:p>
        </p:txBody>
      </p:sp>
      <p:pic>
        <p:nvPicPr>
          <p:cNvPr id="13314" name="Picture 2" descr="C:\Users\mathes\Desktop\BassPump 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725"/>
            <a:ext cx="4499992" cy="3019068"/>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mathes\Desktop\BassPump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818063"/>
            <a:ext cx="4621471" cy="304110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Users\mathes\Desktop\BassPump 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47794"/>
            <a:ext cx="4548088" cy="319419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C:\Users\mathes\Desktop\BassPump 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702851"/>
            <a:ext cx="4440076" cy="314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758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err="1" smtClean="0"/>
              <a:t>Reckhorn</a:t>
            </a:r>
            <a:r>
              <a:rPr lang="de-DE" sz="3200" dirty="0" smtClean="0"/>
              <a:t> BS-200</a:t>
            </a:r>
            <a:endParaRPr lang="de-DE" sz="3200" dirty="0"/>
          </a:p>
        </p:txBody>
      </p:sp>
      <p:pic>
        <p:nvPicPr>
          <p:cNvPr id="14338" name="Picture 2" descr="C:\Users\mathes\Desktop\Reckhorn st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 y="1443036"/>
            <a:ext cx="4886326" cy="397192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mathes\Desktop\Reckhorn 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356" y="355600"/>
            <a:ext cx="4226507" cy="328942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Users\mathes\Desktop\Reckhorn 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005" y="3645024"/>
            <a:ext cx="4176995" cy="321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1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err="1" smtClean="0"/>
              <a:t>Reckhorn</a:t>
            </a:r>
            <a:r>
              <a:rPr lang="de-DE" sz="3200" dirty="0" smtClean="0"/>
              <a:t> BS-200</a:t>
            </a:r>
            <a:endParaRPr lang="de-DE" sz="3200" dirty="0"/>
          </a:p>
        </p:txBody>
      </p:sp>
      <p:pic>
        <p:nvPicPr>
          <p:cNvPr id="15362" name="Picture 2" descr="C:\Users\mathes\Desktop\Reckhorn 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7" y="723985"/>
            <a:ext cx="4557183" cy="3117999"/>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mathes\Desktop\Reckhorn 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7" y="3804819"/>
            <a:ext cx="4549463" cy="304110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Users\mathes\Desktop\Reckhorn 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476672"/>
            <a:ext cx="4503576" cy="3268466"/>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C:\Users\mathes\Desktop\Reckhorn 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3717032"/>
            <a:ext cx="4444268" cy="3099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29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2117448212"/>
              </p:ext>
            </p:extLst>
          </p:nvPr>
        </p:nvGraphicFramePr>
        <p:xfrm>
          <a:off x="251521" y="836712"/>
          <a:ext cx="8640960" cy="6021281"/>
        </p:xfrm>
        <a:graphic>
          <a:graphicData uri="http://schemas.openxmlformats.org/drawingml/2006/table">
            <a:tbl>
              <a:tblPr>
                <a:tableStyleId>{5C22544A-7EE6-4342-B048-85BDC9FD1C3A}</a:tableStyleId>
              </a:tblPr>
              <a:tblGrid>
                <a:gridCol w="1093984"/>
                <a:gridCol w="1193440"/>
                <a:gridCol w="451366"/>
                <a:gridCol w="1116937"/>
                <a:gridCol w="1049998"/>
                <a:gridCol w="797538"/>
                <a:gridCol w="566118"/>
                <a:gridCol w="902731"/>
                <a:gridCol w="1468848"/>
              </a:tblGrid>
              <a:tr h="156981">
                <a:tc>
                  <a:txBody>
                    <a:bodyPr/>
                    <a:lstStyle/>
                    <a:p>
                      <a:pPr algn="l" fontAlgn="b"/>
                      <a:r>
                        <a:rPr lang="de-DE" sz="700" u="none" strike="noStrike" dirty="0">
                          <a:effectLst/>
                        </a:rPr>
                        <a:t>Bezeichnung</a:t>
                      </a:r>
                      <a:endParaRPr lang="de-DE" sz="700" b="1" i="0" u="none" strike="noStrike" dirty="0">
                        <a:solidFill>
                          <a:srgbClr val="1F497D"/>
                        </a:solidFill>
                        <a:effectLst/>
                        <a:latin typeface="Calibri"/>
                      </a:endParaRPr>
                    </a:p>
                  </a:txBody>
                  <a:tcPr marL="4259" marR="4259" marT="4259" marB="0" anchor="b"/>
                </a:tc>
                <a:tc>
                  <a:txBody>
                    <a:bodyPr/>
                    <a:lstStyle/>
                    <a:p>
                      <a:pPr algn="l" fontAlgn="b"/>
                      <a:r>
                        <a:rPr lang="de-DE" sz="700" u="none" strike="noStrike">
                          <a:effectLst/>
                        </a:rPr>
                        <a:t>Hersteller</a:t>
                      </a:r>
                      <a:endParaRPr lang="de-DE" sz="700" b="1" i="0" u="none" strike="noStrike">
                        <a:solidFill>
                          <a:srgbClr val="1F497D"/>
                        </a:solidFill>
                        <a:effectLst/>
                        <a:latin typeface="Calibri"/>
                      </a:endParaRPr>
                    </a:p>
                  </a:txBody>
                  <a:tcPr marL="4259" marR="4259" marT="4259" marB="0" anchor="b"/>
                </a:tc>
                <a:tc>
                  <a:txBody>
                    <a:bodyPr/>
                    <a:lstStyle/>
                    <a:p>
                      <a:pPr algn="l" fontAlgn="b"/>
                      <a:r>
                        <a:rPr lang="de-DE" sz="700" u="none" strike="noStrike">
                          <a:effectLst/>
                        </a:rPr>
                        <a:t>Preis</a:t>
                      </a:r>
                      <a:endParaRPr lang="de-DE" sz="700" b="1" i="0" u="none" strike="noStrike">
                        <a:solidFill>
                          <a:srgbClr val="1F497D"/>
                        </a:solidFill>
                        <a:effectLst/>
                        <a:latin typeface="Calibri"/>
                      </a:endParaRPr>
                    </a:p>
                  </a:txBody>
                  <a:tcPr marL="4259" marR="4259" marT="4259" marB="0" anchor="b"/>
                </a:tc>
                <a:tc>
                  <a:txBody>
                    <a:bodyPr/>
                    <a:lstStyle/>
                    <a:p>
                      <a:pPr algn="l" fontAlgn="b"/>
                      <a:r>
                        <a:rPr lang="de-DE" sz="700" u="none" strike="noStrike">
                          <a:effectLst/>
                        </a:rPr>
                        <a:t>Resonanzfrequenz </a:t>
                      </a:r>
                      <a:endParaRPr lang="de-DE" sz="700" b="1" i="0" u="none" strike="noStrike">
                        <a:solidFill>
                          <a:srgbClr val="1F497D"/>
                        </a:solidFill>
                        <a:effectLst/>
                        <a:latin typeface="Calibri"/>
                      </a:endParaRPr>
                    </a:p>
                  </a:txBody>
                  <a:tcPr marL="4259" marR="4259" marT="4259" marB="0" anchor="b"/>
                </a:tc>
                <a:tc>
                  <a:txBody>
                    <a:bodyPr/>
                    <a:lstStyle/>
                    <a:p>
                      <a:pPr algn="l" fontAlgn="b"/>
                      <a:r>
                        <a:rPr lang="de-DE" sz="700" u="none" strike="noStrike">
                          <a:effectLst/>
                        </a:rPr>
                        <a:t>Frequenzbereich</a:t>
                      </a:r>
                      <a:endParaRPr lang="de-DE" sz="700" b="1" i="0" u="none" strike="noStrike">
                        <a:solidFill>
                          <a:srgbClr val="1F497D"/>
                        </a:solidFill>
                        <a:effectLst/>
                        <a:latin typeface="Calibri"/>
                      </a:endParaRPr>
                    </a:p>
                  </a:txBody>
                  <a:tcPr marL="4259" marR="4259" marT="4259" marB="0" anchor="b"/>
                </a:tc>
                <a:tc>
                  <a:txBody>
                    <a:bodyPr/>
                    <a:lstStyle/>
                    <a:p>
                      <a:pPr algn="l" fontAlgn="b"/>
                      <a:r>
                        <a:rPr lang="de-DE" sz="700" u="none" strike="noStrike">
                          <a:effectLst/>
                        </a:rPr>
                        <a:t>Impedanz</a:t>
                      </a:r>
                      <a:endParaRPr lang="de-DE" sz="700" b="1" i="0" u="none" strike="noStrike">
                        <a:solidFill>
                          <a:srgbClr val="1F497D"/>
                        </a:solidFill>
                        <a:effectLst/>
                        <a:latin typeface="Calibri"/>
                      </a:endParaRPr>
                    </a:p>
                  </a:txBody>
                  <a:tcPr marL="4259" marR="4259" marT="4259" marB="0" anchor="b"/>
                </a:tc>
                <a:tc>
                  <a:txBody>
                    <a:bodyPr/>
                    <a:lstStyle/>
                    <a:p>
                      <a:pPr algn="l" fontAlgn="b"/>
                      <a:r>
                        <a:rPr lang="de-DE" sz="700" u="none" strike="noStrike">
                          <a:effectLst/>
                        </a:rPr>
                        <a:t>Masse</a:t>
                      </a:r>
                      <a:endParaRPr lang="de-DE" sz="700" b="1" i="0" u="none" strike="noStrike">
                        <a:solidFill>
                          <a:srgbClr val="1F497D"/>
                        </a:solidFill>
                        <a:effectLst/>
                        <a:latin typeface="Calibri"/>
                      </a:endParaRPr>
                    </a:p>
                  </a:txBody>
                  <a:tcPr marL="4259" marR="4259" marT="4259" marB="0" anchor="b"/>
                </a:tc>
                <a:tc>
                  <a:txBody>
                    <a:bodyPr/>
                    <a:lstStyle/>
                    <a:p>
                      <a:pPr algn="l" fontAlgn="b"/>
                      <a:r>
                        <a:rPr lang="de-DE" sz="700" u="none" strike="noStrike">
                          <a:effectLst/>
                        </a:rPr>
                        <a:t>Leistung RMS</a:t>
                      </a:r>
                      <a:endParaRPr lang="de-DE" sz="700" b="1" i="0" u="none" strike="noStrike">
                        <a:solidFill>
                          <a:srgbClr val="1F497D"/>
                        </a:solidFill>
                        <a:effectLst/>
                        <a:latin typeface="Calibri"/>
                      </a:endParaRPr>
                    </a:p>
                  </a:txBody>
                  <a:tcPr marL="4259" marR="4259" marT="4259" marB="0" anchor="b"/>
                </a:tc>
                <a:tc>
                  <a:txBody>
                    <a:bodyPr/>
                    <a:lstStyle/>
                    <a:p>
                      <a:pPr algn="l" fontAlgn="b"/>
                      <a:r>
                        <a:rPr lang="de-DE" sz="700" u="none" strike="noStrike">
                          <a:effectLst/>
                        </a:rPr>
                        <a:t>Abmessung </a:t>
                      </a:r>
                      <a:endParaRPr lang="de-DE" sz="700" b="1" i="0" u="none" strike="noStrike">
                        <a:solidFill>
                          <a:srgbClr val="1F497D"/>
                        </a:solidFill>
                        <a:effectLst/>
                        <a:latin typeface="Calibri"/>
                      </a:endParaRPr>
                    </a:p>
                  </a:txBody>
                  <a:tcPr marL="4259" marR="4259" marT="4259" marB="0" anchor="b"/>
                </a:tc>
              </a:tr>
              <a:tr h="188043">
                <a:tc>
                  <a:txBody>
                    <a:bodyPr/>
                    <a:lstStyle/>
                    <a:p>
                      <a:pPr algn="l" fontAlgn="b"/>
                      <a:r>
                        <a:rPr lang="de-DE" sz="700" u="none" strike="noStrike">
                          <a:effectLst/>
                        </a:rPr>
                        <a:t>AST-2B4</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AuraSound</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50 $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20 - 80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1,36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147 mm t = 63,5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BodyShaker</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Blanko</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15 €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28 - 55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0,7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120 mm t = 30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dirty="0" err="1">
                          <a:effectLst/>
                        </a:rPr>
                        <a:t>BodyShaker</a:t>
                      </a:r>
                      <a:r>
                        <a:rPr lang="de-DE" sz="700" u="none" strike="noStrike" dirty="0">
                          <a:effectLst/>
                        </a:rPr>
                        <a:t> mini</a:t>
                      </a:r>
                      <a:endParaRPr lang="de-DE" sz="700" b="0" i="0" u="none" strike="noStrike" dirty="0">
                        <a:solidFill>
                          <a:srgbClr val="000000"/>
                        </a:solidFill>
                        <a:effectLst/>
                        <a:latin typeface="Calibri"/>
                      </a:endParaRPr>
                    </a:p>
                  </a:txBody>
                  <a:tcPr marL="4259" marR="4259" marT="4259" marB="0" anchor="b"/>
                </a:tc>
                <a:tc>
                  <a:txBody>
                    <a:bodyPr/>
                    <a:lstStyle/>
                    <a:p>
                      <a:pPr algn="l" fontAlgn="b"/>
                      <a:r>
                        <a:rPr lang="de-DE" sz="700" u="none" strike="noStrike">
                          <a:effectLst/>
                        </a:rPr>
                        <a:t>Blanko</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15 €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0,11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70 mm t = 20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DAEX13CT-8</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4 $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616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0,012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3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26 mm t = 9,5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DAEX13CT-4</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4 $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869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0,012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3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26 mm t = 9,5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DAEX19CT-4</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8 $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637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0,031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33 mm t = 13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DAEX19SL-4</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8 $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426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0,031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33 mm t = 13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DAEX25CT-4</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10 $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306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0,075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48 mm t = 15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DAEX25FHE-4</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11 $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224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0,11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24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56 mm t = 20,5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DAEX25VT-4</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14 $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292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0,077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51 mm t = 20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DAEX9CT-4</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3 $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707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0,004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21 mm t = 8,5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TT25-8</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11 €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20 - 80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89 mm t = 25,5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TT25-16</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13 €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20 - 80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16 Ohm</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89 mm t = 25,5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DAEX58FP</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20 $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240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60 Hz - 12 kHz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58 x 75 x 21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dirty="0">
                          <a:effectLst/>
                        </a:rPr>
                        <a:t>DAEX32U-4</a:t>
                      </a:r>
                      <a:endParaRPr lang="de-DE" sz="700" b="0" i="0" u="none" strike="noStrike" dirty="0">
                        <a:solidFill>
                          <a:srgbClr val="000000"/>
                        </a:solidFill>
                        <a:effectLst/>
                        <a:latin typeface="Calibri"/>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23 $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160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66 mm t = 19 mm</a:t>
                      </a:r>
                      <a:endParaRPr lang="de-DE" sz="700" b="0" i="0" u="none" strike="noStrike">
                        <a:solidFill>
                          <a:srgbClr val="000000"/>
                        </a:solidFill>
                        <a:effectLst/>
                        <a:latin typeface="Calibri"/>
                      </a:endParaRPr>
                    </a:p>
                  </a:txBody>
                  <a:tcPr marL="4259" marR="4259" marT="4259" marB="0" anchor="b"/>
                </a:tc>
              </a:tr>
              <a:tr h="186578">
                <a:tc>
                  <a:txBody>
                    <a:bodyPr/>
                    <a:lstStyle/>
                    <a:p>
                      <a:pPr algn="l" fontAlgn="b"/>
                      <a:r>
                        <a:rPr lang="de-DE" sz="700" b="0" i="0" u="none" strike="noStrike" dirty="0" smtClean="0">
                          <a:solidFill>
                            <a:srgbClr val="000000"/>
                          </a:solidFill>
                          <a:effectLst/>
                          <a:latin typeface="+mn-lt"/>
                        </a:rPr>
                        <a:t>DAEX30HESF-4</a:t>
                      </a:r>
                      <a:endParaRPr lang="de-DE" sz="700" b="0" i="0" u="none" strike="noStrike" dirty="0">
                        <a:solidFill>
                          <a:srgbClr val="000000"/>
                        </a:solidFill>
                        <a:effectLst/>
                        <a:latin typeface="+mn-lt"/>
                      </a:endParaRPr>
                    </a:p>
                  </a:txBody>
                  <a:tcPr marL="4259" marR="4259" marT="4259" marB="0" anchor="b"/>
                </a:tc>
                <a:tc>
                  <a:txBody>
                    <a:bodyPr/>
                    <a:lstStyle/>
                    <a:p>
                      <a:pPr algn="l" fontAlgn="b"/>
                      <a:r>
                        <a:rPr lang="de-DE" sz="700" u="none" strike="noStrike">
                          <a:effectLst/>
                        </a:rPr>
                        <a:t>Dayton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30 $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267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57 mm t = 32</a:t>
                      </a:r>
                      <a:endParaRPr lang="de-DE" sz="700" b="0" i="0" u="none" strike="noStrike">
                        <a:solidFill>
                          <a:srgbClr val="000000"/>
                        </a:solidFill>
                        <a:effectLst/>
                        <a:latin typeface="Calibri"/>
                      </a:endParaRPr>
                    </a:p>
                  </a:txBody>
                  <a:tcPr marL="4259" marR="4259" marT="4259" marB="0" anchor="b"/>
                </a:tc>
              </a:tr>
              <a:tr h="160174">
                <a:tc>
                  <a:txBody>
                    <a:bodyPr/>
                    <a:lstStyle/>
                    <a:p>
                      <a:pPr algn="l" fontAlgn="b"/>
                      <a:r>
                        <a:rPr lang="de-DE" sz="700" u="none" strike="noStrike" dirty="0">
                          <a:effectLst/>
                        </a:rPr>
                        <a:t>HDN-8</a:t>
                      </a:r>
                      <a:endParaRPr lang="de-DE" sz="700" b="0" i="0" u="none" strike="noStrike" dirty="0">
                        <a:solidFill>
                          <a:srgbClr val="000000"/>
                        </a:solidFill>
                        <a:effectLst/>
                        <a:latin typeface="Calibri"/>
                      </a:endParaRPr>
                    </a:p>
                  </a:txBody>
                  <a:tcPr marL="4259" marR="4259" marT="4259" marB="0" anchor="b"/>
                </a:tc>
                <a:tc>
                  <a:txBody>
                    <a:bodyPr/>
                    <a:lstStyle/>
                    <a:p>
                      <a:pPr algn="l" fontAlgn="b"/>
                      <a:r>
                        <a:rPr lang="de-DE" sz="700" u="none" strike="noStrike" dirty="0">
                          <a:effectLst/>
                        </a:rPr>
                        <a:t>Dayton</a:t>
                      </a:r>
                      <a:endParaRPr lang="de-DE" sz="700" b="0" i="0" u="none" strike="noStrike" dirty="0">
                        <a:solidFill>
                          <a:srgbClr val="000000"/>
                        </a:solidFill>
                        <a:effectLst/>
                        <a:latin typeface="Calibri"/>
                      </a:endParaRPr>
                    </a:p>
                  </a:txBody>
                  <a:tcPr marL="4259" marR="4259" marT="4259" marB="0" anchor="b"/>
                </a:tc>
                <a:tc>
                  <a:txBody>
                    <a:bodyPr/>
                    <a:lstStyle/>
                    <a:p>
                      <a:pPr algn="r" fontAlgn="b"/>
                      <a:r>
                        <a:rPr lang="de-DE" sz="700" u="none" strike="noStrike">
                          <a:effectLst/>
                        </a:rPr>
                        <a:t>30 $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695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40 Hz - 15 kHz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102 mm t = 34,5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BR-50</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Monacor</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55 €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30 - 300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1,3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131 mm t = 56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BR-25</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Monacor</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40 €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30 - 300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1,5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138 mm t = 56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dirty="0">
                          <a:effectLst/>
                        </a:rPr>
                        <a:t>AR-50</a:t>
                      </a:r>
                      <a:endParaRPr lang="de-DE" sz="700" b="0" i="0" u="none" strike="noStrike" dirty="0">
                        <a:solidFill>
                          <a:srgbClr val="000000"/>
                        </a:solidFill>
                        <a:effectLst/>
                        <a:latin typeface="Calibri"/>
                      </a:endParaRPr>
                    </a:p>
                  </a:txBody>
                  <a:tcPr marL="4259" marR="4259" marT="4259" marB="0" anchor="b"/>
                </a:tc>
                <a:tc>
                  <a:txBody>
                    <a:bodyPr/>
                    <a:lstStyle/>
                    <a:p>
                      <a:pPr algn="l" fontAlgn="b"/>
                      <a:r>
                        <a:rPr lang="de-DE" sz="700" u="none" strike="noStrike">
                          <a:effectLst/>
                        </a:rPr>
                        <a:t>Monacor</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29 €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500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0,95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90 mm t = 55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AR-30</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Monacor</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17 €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600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0,65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80 mm t = 40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BS-200</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Reckhorn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50 €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1,2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100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158 mm t = 45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BS301-L</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Rockwood</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30 €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28 - 55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1,1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130 mm t = 50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Bass Pump iii</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Sinuslive</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30 €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20 - 200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und 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1,3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130 mm t = 42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BS 250</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Sinustec</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35 €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30 - 100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100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158 mm t = 45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BS 100</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Sinustec</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40 €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100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158 mm t = 45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LS-KS</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heddier electronics</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74 €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und 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0,095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76 mm t = 25,5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LS-KS20</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heddier electronics</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45 €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60 Hz - 20 kHz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0,125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30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80 x 70 x 22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VX-GH72</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Vidsonix</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25 €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 kHz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550 Hz - 17 kHz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0,45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76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VX-GH92</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Vidsonix</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30 €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650 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350 Hz - 16 kHz</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1,22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35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108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EX 30 S</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Visaton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25 €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0,04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30 x 46 x 19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EX 45 S</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Visaton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26 €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und 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0,06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46 x 66 x 19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EX 60 S</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Visaton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36 €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und 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0,12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25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58 x 75 x 21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EX 80 S</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Visaton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65 €</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0,16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80 x 80 x 19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a:effectLst/>
                        </a:rPr>
                        <a:t>BS 76</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Visaton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20 €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200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8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0,41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76 mm t = 31 mm</a:t>
                      </a:r>
                      <a:endParaRPr lang="de-DE" sz="700" b="0" i="0" u="none" strike="noStrike">
                        <a:solidFill>
                          <a:srgbClr val="000000"/>
                        </a:solidFill>
                        <a:effectLst/>
                        <a:latin typeface="Calibri"/>
                      </a:endParaRPr>
                    </a:p>
                  </a:txBody>
                  <a:tcPr marL="4259" marR="4259" marT="4259" marB="0" anchor="b"/>
                </a:tc>
              </a:tr>
              <a:tr h="156981">
                <a:tc>
                  <a:txBody>
                    <a:bodyPr/>
                    <a:lstStyle/>
                    <a:p>
                      <a:pPr algn="l" fontAlgn="b"/>
                      <a:r>
                        <a:rPr lang="de-DE" sz="700" u="none" strike="noStrike" dirty="0">
                          <a:effectLst/>
                        </a:rPr>
                        <a:t>BS 130</a:t>
                      </a:r>
                      <a:endParaRPr lang="de-DE" sz="700" b="0" i="0" u="none" strike="noStrike" dirty="0">
                        <a:solidFill>
                          <a:srgbClr val="000000"/>
                        </a:solidFill>
                        <a:effectLst/>
                        <a:latin typeface="Calibri"/>
                      </a:endParaRPr>
                    </a:p>
                  </a:txBody>
                  <a:tcPr marL="4259" marR="4259" marT="4259" marB="0" anchor="b"/>
                </a:tc>
                <a:tc>
                  <a:txBody>
                    <a:bodyPr/>
                    <a:lstStyle/>
                    <a:p>
                      <a:pPr algn="l" fontAlgn="b"/>
                      <a:r>
                        <a:rPr lang="de-DE" sz="700" u="none" strike="noStrike">
                          <a:effectLst/>
                        </a:rPr>
                        <a:t>Visaton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43 €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25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1,2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d = 138 mm t = 55 mm</a:t>
                      </a:r>
                      <a:endParaRPr lang="de-DE" sz="700" b="0" i="0" u="none" strike="noStrike">
                        <a:solidFill>
                          <a:srgbClr val="000000"/>
                        </a:solidFill>
                        <a:effectLst/>
                        <a:latin typeface="Calibri"/>
                      </a:endParaRPr>
                    </a:p>
                  </a:txBody>
                  <a:tcPr marL="4259" marR="4259" marT="4259" marB="0" anchor="b"/>
                </a:tc>
              </a:tr>
              <a:tr h="149132">
                <a:tc>
                  <a:txBody>
                    <a:bodyPr/>
                    <a:lstStyle/>
                    <a:p>
                      <a:pPr algn="l" fontAlgn="b"/>
                      <a:r>
                        <a:rPr lang="de-DE" sz="700" u="none" strike="noStrike">
                          <a:effectLst/>
                        </a:rPr>
                        <a:t>BSX 130 </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a:effectLst/>
                        </a:rPr>
                        <a:t>Visaton</a:t>
                      </a:r>
                      <a:endParaRPr lang="de-DE" sz="700" b="0" i="0" u="none" strike="noStrike">
                        <a:solidFill>
                          <a:srgbClr val="000000"/>
                        </a:solidFill>
                        <a:effectLst/>
                        <a:latin typeface="Calibri"/>
                      </a:endParaRPr>
                    </a:p>
                  </a:txBody>
                  <a:tcPr marL="4259" marR="4259" marT="4259" marB="0" anchor="b"/>
                </a:tc>
                <a:tc>
                  <a:txBody>
                    <a:bodyPr/>
                    <a:lstStyle/>
                    <a:p>
                      <a:pPr algn="r" fontAlgn="b"/>
                      <a:r>
                        <a:rPr lang="de-DE" sz="700" u="none" strike="noStrike">
                          <a:effectLst/>
                        </a:rPr>
                        <a:t>75 €</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25 Hz</a:t>
                      </a:r>
                      <a:endParaRPr lang="de-DE" sz="700" b="0" i="0" u="none" strike="noStrike">
                        <a:solidFill>
                          <a:srgbClr val="000000"/>
                        </a:solidFill>
                        <a:effectLst/>
                        <a:latin typeface="Calibri"/>
                      </a:endParaRPr>
                    </a:p>
                  </a:txBody>
                  <a:tcPr marL="4259" marR="4259" marT="4259" marB="0" anchor="b"/>
                </a:tc>
                <a:tc>
                  <a:txBody>
                    <a:bodyPr/>
                    <a:lstStyle/>
                    <a:p>
                      <a:pPr algn="ctr" fontAlgn="b"/>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4 Ohm</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1,2 kg</a:t>
                      </a:r>
                      <a:endParaRPr lang="de-DE" sz="700" b="0" i="0" u="none" strike="noStrike">
                        <a:solidFill>
                          <a:srgbClr val="000000"/>
                        </a:solidFill>
                        <a:effectLst/>
                        <a:latin typeface="Calibri"/>
                      </a:endParaRPr>
                    </a:p>
                  </a:txBody>
                  <a:tcPr marL="4259" marR="4259" marT="4259" marB="0" anchor="b"/>
                </a:tc>
                <a:tc>
                  <a:txBody>
                    <a:bodyPr/>
                    <a:lstStyle/>
                    <a:p>
                      <a:pPr algn="ctr" fontAlgn="b"/>
                      <a:r>
                        <a:rPr lang="de-DE" sz="700" u="none" strike="noStrike">
                          <a:effectLst/>
                        </a:rPr>
                        <a:t>50 W</a:t>
                      </a:r>
                      <a:endParaRPr lang="de-DE" sz="700" b="0" i="0" u="none" strike="noStrike">
                        <a:solidFill>
                          <a:srgbClr val="000000"/>
                        </a:solidFill>
                        <a:effectLst/>
                        <a:latin typeface="Calibri"/>
                      </a:endParaRPr>
                    </a:p>
                  </a:txBody>
                  <a:tcPr marL="4259" marR="4259" marT="4259" marB="0" anchor="b"/>
                </a:tc>
                <a:tc>
                  <a:txBody>
                    <a:bodyPr/>
                    <a:lstStyle/>
                    <a:p>
                      <a:pPr algn="l" fontAlgn="b"/>
                      <a:r>
                        <a:rPr lang="de-DE" sz="700" u="none" strike="noStrike" dirty="0">
                          <a:effectLst/>
                        </a:rPr>
                        <a:t>d = 153 mm t = 42 mm</a:t>
                      </a:r>
                      <a:endParaRPr lang="de-DE" sz="700" b="0" i="0" u="none" strike="noStrike" dirty="0">
                        <a:solidFill>
                          <a:srgbClr val="000000"/>
                        </a:solidFill>
                        <a:effectLst/>
                        <a:latin typeface="Calibri"/>
                      </a:endParaRPr>
                    </a:p>
                  </a:txBody>
                  <a:tcPr marL="4259" marR="4259" marT="4259" marB="0" anchor="b"/>
                </a:tc>
              </a:tr>
            </a:tbl>
          </a:graphicData>
        </a:graphic>
      </p:graphicFrame>
      <p:sp>
        <p:nvSpPr>
          <p:cNvPr id="2" name="Titel 1"/>
          <p:cNvSpPr>
            <a:spLocks noGrp="1"/>
          </p:cNvSpPr>
          <p:nvPr>
            <p:ph type="title"/>
          </p:nvPr>
        </p:nvSpPr>
        <p:spPr>
          <a:xfrm>
            <a:off x="457200" y="-18256"/>
            <a:ext cx="8229600" cy="1143000"/>
          </a:xfrm>
        </p:spPr>
        <p:txBody>
          <a:bodyPr>
            <a:normAutofit/>
          </a:bodyPr>
          <a:lstStyle/>
          <a:p>
            <a:r>
              <a:rPr lang="de-DE" sz="3200" dirty="0" smtClean="0"/>
              <a:t>2 Übersicht gefundener Aktoren</a:t>
            </a:r>
            <a:endParaRPr lang="de-DE" sz="3200" dirty="0"/>
          </a:p>
        </p:txBody>
      </p:sp>
      <p:pic>
        <p:nvPicPr>
          <p:cNvPr id="5" name="Picture 4" descr="M:\Logo LB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905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67544" y="-30956"/>
            <a:ext cx="8229600" cy="1143000"/>
          </a:xfrm>
        </p:spPr>
        <p:txBody>
          <a:bodyPr>
            <a:normAutofit/>
          </a:bodyPr>
          <a:lstStyle/>
          <a:p>
            <a:r>
              <a:rPr lang="de-DE" sz="3200" dirty="0" err="1" smtClean="0"/>
              <a:t>Sinustec</a:t>
            </a:r>
            <a:r>
              <a:rPr lang="de-DE" sz="3200" dirty="0" smtClean="0"/>
              <a:t> BS-250</a:t>
            </a:r>
            <a:endParaRPr lang="de-DE" sz="3200" dirty="0"/>
          </a:p>
        </p:txBody>
      </p:sp>
      <p:pic>
        <p:nvPicPr>
          <p:cNvPr id="16386" name="Picture 2" descr="C:\Users\mathes\Desktop\sinustec st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6" y="1462086"/>
            <a:ext cx="4829176" cy="3952875"/>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Users\mathes\Desktop\sinustec 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88640"/>
            <a:ext cx="4255244" cy="34334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Users\mathes\Desktop\sinustec 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600269"/>
            <a:ext cx="4176994" cy="325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33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err="1" smtClean="0"/>
              <a:t>Sinustec</a:t>
            </a:r>
            <a:r>
              <a:rPr lang="de-DE" sz="3200" dirty="0" smtClean="0"/>
              <a:t> BS-250</a:t>
            </a:r>
            <a:endParaRPr lang="de-DE" sz="3200" dirty="0"/>
          </a:p>
        </p:txBody>
      </p:sp>
      <p:pic>
        <p:nvPicPr>
          <p:cNvPr id="17410" name="Picture 2" descr="C:\Users\mathes\Desktop\sinustec 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752585"/>
            <a:ext cx="4536504" cy="3089399"/>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mathes\Desktop\sinustec 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8" y="3889496"/>
            <a:ext cx="4549462" cy="296850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Users\mathes\Desktop\sinustec 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548680"/>
            <a:ext cx="4444268" cy="3210548"/>
          </a:xfrm>
          <a:prstGeom prst="rect">
            <a:avLst/>
          </a:prstGeom>
          <a:noFill/>
          <a:extLst>
            <a:ext uri="{909E8E84-426E-40DD-AFC4-6F175D3DCCD1}">
              <a14:hiddenFill xmlns:a14="http://schemas.microsoft.com/office/drawing/2010/main">
                <a:solidFill>
                  <a:srgbClr val="FFFFFF"/>
                </a:solidFill>
              </a14:hiddenFill>
            </a:ext>
          </a:extLst>
        </p:spPr>
      </p:pic>
      <p:pic>
        <p:nvPicPr>
          <p:cNvPr id="17413" name="Picture 5" descr="C:\Users\mathes\Desktop\sinustec 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3727402"/>
            <a:ext cx="4412332" cy="313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650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67544" y="-30956"/>
            <a:ext cx="8229600" cy="1143000"/>
          </a:xfrm>
        </p:spPr>
        <p:txBody>
          <a:bodyPr>
            <a:normAutofit/>
          </a:bodyPr>
          <a:lstStyle/>
          <a:p>
            <a:r>
              <a:rPr lang="de-DE" sz="3200" dirty="0" smtClean="0"/>
              <a:t>Blanko </a:t>
            </a:r>
            <a:r>
              <a:rPr lang="de-DE" sz="3200" dirty="0" err="1" smtClean="0"/>
              <a:t>BodyShaker</a:t>
            </a:r>
            <a:endParaRPr lang="de-DE" sz="3200" dirty="0"/>
          </a:p>
        </p:txBody>
      </p:sp>
      <p:pic>
        <p:nvPicPr>
          <p:cNvPr id="18434" name="Picture 2" descr="C:\Users\mathes\Desktop\Blanko St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8" y="1549400"/>
            <a:ext cx="4752976"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mathes\Desktop\Blanko 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88640"/>
            <a:ext cx="4249002" cy="334195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mathes\Desktop\Blanko 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66" y="3649390"/>
            <a:ext cx="4139638" cy="315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479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smtClean="0"/>
              <a:t>Blanko </a:t>
            </a:r>
            <a:r>
              <a:rPr lang="de-DE" sz="3200" dirty="0" err="1" smtClean="0"/>
              <a:t>BodyShaker</a:t>
            </a:r>
            <a:endParaRPr lang="de-DE" sz="3200" dirty="0"/>
          </a:p>
        </p:txBody>
      </p:sp>
      <p:pic>
        <p:nvPicPr>
          <p:cNvPr id="19458" name="Picture 2" descr="C:\Users\mathes\Desktop\Blanko 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794133"/>
            <a:ext cx="4536504" cy="3095363"/>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C:\Users\mathes\Desktop\Blanko 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 y="3890468"/>
            <a:ext cx="4571662" cy="2967532"/>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Users\mathes\Desktop\Blanko 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548680"/>
            <a:ext cx="4444268" cy="3178722"/>
          </a:xfrm>
          <a:prstGeom prst="rect">
            <a:avLst/>
          </a:prstGeom>
          <a:noFill/>
          <a:extLst>
            <a:ext uri="{909E8E84-426E-40DD-AFC4-6F175D3DCCD1}">
              <a14:hiddenFill xmlns:a14="http://schemas.microsoft.com/office/drawing/2010/main">
                <a:solidFill>
                  <a:srgbClr val="FFFFFF"/>
                </a:solidFill>
              </a14:hiddenFill>
            </a:ext>
          </a:extLst>
        </p:spPr>
      </p:pic>
      <p:pic>
        <p:nvPicPr>
          <p:cNvPr id="19461" name="Picture 5" descr="C:\Users\mathes\Desktop\Blanko 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3645024"/>
            <a:ext cx="4400128" cy="315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7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67544" y="-30956"/>
            <a:ext cx="8229600" cy="1143000"/>
          </a:xfrm>
        </p:spPr>
        <p:txBody>
          <a:bodyPr>
            <a:normAutofit/>
          </a:bodyPr>
          <a:lstStyle/>
          <a:p>
            <a:r>
              <a:rPr lang="de-DE" sz="3200" dirty="0" err="1" smtClean="0"/>
              <a:t>Monacor</a:t>
            </a:r>
            <a:r>
              <a:rPr lang="de-DE" sz="3200" dirty="0" smtClean="0"/>
              <a:t> BR-25</a:t>
            </a:r>
            <a:endParaRPr lang="de-DE" sz="3200" dirty="0"/>
          </a:p>
        </p:txBody>
      </p:sp>
      <p:pic>
        <p:nvPicPr>
          <p:cNvPr id="1026" name="Picture 2" descr="M:\Ergebnisse der Rechereche\alt bilder und graphen\Bilder\Monacor BR 25 st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3" y="1569936"/>
            <a:ext cx="4743451" cy="38957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M:\Ergebnisse der Rechereche\alt bilder und graphen\Bilder\Monacor BR 25 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44624"/>
            <a:ext cx="4283968" cy="33997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rgebnisse der Rechereche\alt bilder und graphen\Bilder\Monacor BR 25 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854" y="3429000"/>
            <a:ext cx="4220650" cy="342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687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err="1" smtClean="0"/>
              <a:t>Monacor</a:t>
            </a:r>
            <a:r>
              <a:rPr lang="de-DE" sz="3200" dirty="0" smtClean="0"/>
              <a:t> BR-25</a:t>
            </a:r>
            <a:endParaRPr lang="de-DE" sz="3200" dirty="0"/>
          </a:p>
        </p:txBody>
      </p:sp>
      <p:pic>
        <p:nvPicPr>
          <p:cNvPr id="2050" name="Picture 2" descr="M:\Ergebnisse der Rechereche\alt bilder und graphen\Bilder\Monacor BR 25 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8" y="741255"/>
            <a:ext cx="4464944" cy="297876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M:\Ergebnisse der Rechereche\alt bilder und graphen\Bilder\Monacor BR 25 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5" y="3717031"/>
            <a:ext cx="4471937" cy="31683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rgebnisse der Rechereche\alt bilder und graphen\Bilder\Monacor BR 25 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8640"/>
            <a:ext cx="446449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M:\Ergebnisse der Rechereche\alt bilder und graphen\Bilder\Monacor BR 25 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501008"/>
            <a:ext cx="4427984"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031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67544" y="-30956"/>
            <a:ext cx="8229600" cy="1143000"/>
          </a:xfrm>
        </p:spPr>
        <p:txBody>
          <a:bodyPr>
            <a:normAutofit/>
          </a:bodyPr>
          <a:lstStyle/>
          <a:p>
            <a:r>
              <a:rPr lang="de-DE" sz="3200" dirty="0" err="1" smtClean="0"/>
              <a:t>Monacor</a:t>
            </a:r>
            <a:r>
              <a:rPr lang="de-DE" sz="3200" dirty="0" smtClean="0"/>
              <a:t> AR-30</a:t>
            </a:r>
            <a:endParaRPr lang="de-DE" sz="3200" dirty="0"/>
          </a:p>
        </p:txBody>
      </p:sp>
      <p:pic>
        <p:nvPicPr>
          <p:cNvPr id="20485" name="Picture 5" descr="C:\Users\mathes\Desktop\Monacor AR 30 st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8" y="1550886"/>
            <a:ext cx="4772026" cy="391477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C:\Users\mathes\Desktop\Monacor AR 30 0,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88639"/>
            <a:ext cx="4283654" cy="3308623"/>
          </a:xfrm>
          <a:prstGeom prst="rect">
            <a:avLst/>
          </a:prstGeom>
          <a:noFill/>
          <a:extLst>
            <a:ext uri="{909E8E84-426E-40DD-AFC4-6F175D3DCCD1}">
              <a14:hiddenFill xmlns:a14="http://schemas.microsoft.com/office/drawing/2010/main">
                <a:solidFill>
                  <a:srgbClr val="FFFFFF"/>
                </a:solidFill>
              </a14:hiddenFill>
            </a:ext>
          </a:extLst>
        </p:spPr>
      </p:pic>
      <p:pic>
        <p:nvPicPr>
          <p:cNvPr id="20487" name="Picture 7" descr="C:\Users\mathes\Desktop\Monacor AR 30 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375" y="3508274"/>
            <a:ext cx="4143129" cy="3365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625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err="1" smtClean="0"/>
              <a:t>Monacor</a:t>
            </a:r>
            <a:r>
              <a:rPr lang="de-DE" sz="3200" dirty="0" smtClean="0"/>
              <a:t> AR-30</a:t>
            </a:r>
            <a:endParaRPr lang="de-DE" sz="3200" dirty="0"/>
          </a:p>
        </p:txBody>
      </p:sp>
      <p:pic>
        <p:nvPicPr>
          <p:cNvPr id="21508" name="Picture 4" descr="C:\Users\mathes\Desktop\Monacor BR 25 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548681"/>
            <a:ext cx="4427984" cy="3178721"/>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C:\Users\mathes\Desktop\Monacor AR 30 0,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 y="809305"/>
            <a:ext cx="4567336" cy="3054726"/>
          </a:xfrm>
          <a:prstGeom prst="rect">
            <a:avLst/>
          </a:prstGeom>
          <a:noFill/>
          <a:extLst>
            <a:ext uri="{909E8E84-426E-40DD-AFC4-6F175D3DCCD1}">
              <a14:hiddenFill xmlns:a14="http://schemas.microsoft.com/office/drawing/2010/main">
                <a:solidFill>
                  <a:srgbClr val="FFFFFF"/>
                </a:solidFill>
              </a14:hiddenFill>
            </a:ext>
          </a:extLst>
        </p:spPr>
      </p:pic>
      <p:pic>
        <p:nvPicPr>
          <p:cNvPr id="21511" name="Picture 7" descr="C:\Users\mathes\Desktop\Monacor AR 30 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0" y="3856185"/>
            <a:ext cx="4598888" cy="3046959"/>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C:\Users\mathes\Desktop\Monacor AR 30 1,2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404664"/>
            <a:ext cx="4392488" cy="3315350"/>
          </a:xfrm>
          <a:prstGeom prst="rect">
            <a:avLst/>
          </a:prstGeom>
          <a:noFill/>
          <a:extLst>
            <a:ext uri="{909E8E84-426E-40DD-AFC4-6F175D3DCCD1}">
              <a14:hiddenFill xmlns:a14="http://schemas.microsoft.com/office/drawing/2010/main">
                <a:solidFill>
                  <a:srgbClr val="FFFFFF"/>
                </a:solidFill>
              </a14:hiddenFill>
            </a:ext>
          </a:extLst>
        </p:spPr>
      </p:pic>
      <p:pic>
        <p:nvPicPr>
          <p:cNvPr id="21513" name="Picture 9" descr="C:\Users\mathes\Desktop\Monacor AR 30 1,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727403"/>
            <a:ext cx="4427984" cy="317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82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67544" y="-30956"/>
            <a:ext cx="8229600" cy="1143000"/>
          </a:xfrm>
        </p:spPr>
        <p:txBody>
          <a:bodyPr>
            <a:normAutofit/>
          </a:bodyPr>
          <a:lstStyle/>
          <a:p>
            <a:r>
              <a:rPr lang="de-DE" sz="3200" dirty="0" smtClean="0"/>
              <a:t>(</a:t>
            </a:r>
            <a:r>
              <a:rPr lang="de-DE" sz="3200" dirty="0" err="1" smtClean="0"/>
              <a:t>Heddier</a:t>
            </a:r>
            <a:r>
              <a:rPr lang="de-DE" sz="3200" dirty="0" smtClean="0"/>
              <a:t> LK-KS 20)</a:t>
            </a:r>
            <a:endParaRPr lang="de-DE" sz="3200" dirty="0"/>
          </a:p>
        </p:txBody>
      </p:sp>
      <p:pic>
        <p:nvPicPr>
          <p:cNvPr id="22530" name="Picture 2" descr="C:\Users\mathes\Desktop\Heddier st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8" y="1530349"/>
            <a:ext cx="4772026" cy="3933825"/>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mathes\Desktop\Heddier 0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88639"/>
            <a:ext cx="4241080" cy="330756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Users\mathes\Desktop\Heddier 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248" y="3649390"/>
            <a:ext cx="4298256" cy="320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4218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smtClean="0"/>
              <a:t>(</a:t>
            </a:r>
            <a:r>
              <a:rPr lang="de-DE" sz="3200" dirty="0" err="1" smtClean="0"/>
              <a:t>Heddier</a:t>
            </a:r>
            <a:r>
              <a:rPr lang="de-DE" sz="3200" dirty="0" smtClean="0"/>
              <a:t> LK-KS 20)</a:t>
            </a:r>
            <a:endParaRPr lang="de-DE" sz="3200" dirty="0"/>
          </a:p>
        </p:txBody>
      </p:sp>
      <p:pic>
        <p:nvPicPr>
          <p:cNvPr id="23554" name="Picture 2" descr="C:\Users\mathes\Desktop\Heddier 0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340768"/>
            <a:ext cx="4608512" cy="3838575"/>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C:\Users\mathes\Desktop\Heddier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268760"/>
            <a:ext cx="4470276"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046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57200" y="1481328"/>
            <a:ext cx="3970784" cy="4525963"/>
          </a:xfrm>
        </p:spPr>
        <p:txBody>
          <a:bodyPr>
            <a:normAutofit/>
          </a:bodyPr>
          <a:lstStyle/>
          <a:p>
            <a:pPr marL="109728" indent="0">
              <a:buNone/>
            </a:pPr>
            <a:r>
              <a:rPr lang="de-DE" sz="2400" u="sng" dirty="0" smtClean="0"/>
              <a:t>Günstige Aktoren</a:t>
            </a:r>
          </a:p>
          <a:p>
            <a:pPr marL="624078" indent="-514350">
              <a:buFont typeface="+mj-lt"/>
              <a:buAutoNum type="arabicPeriod"/>
            </a:pPr>
            <a:r>
              <a:rPr lang="de-DE" sz="2400" dirty="0" err="1" smtClean="0"/>
              <a:t>Sinustec</a:t>
            </a:r>
            <a:r>
              <a:rPr lang="de-DE" sz="2400" dirty="0" smtClean="0"/>
              <a:t> BS-200</a:t>
            </a:r>
          </a:p>
          <a:p>
            <a:pPr marL="624078" indent="-514350">
              <a:buFont typeface="+mj-lt"/>
              <a:buAutoNum type="arabicPeriod"/>
            </a:pPr>
            <a:r>
              <a:rPr lang="de-DE" sz="2400" dirty="0" err="1" smtClean="0"/>
              <a:t>Reckhorn</a:t>
            </a:r>
            <a:r>
              <a:rPr lang="de-DE" sz="2400" dirty="0" smtClean="0"/>
              <a:t> BS-250</a:t>
            </a:r>
          </a:p>
          <a:p>
            <a:pPr marL="624078" indent="-514350">
              <a:buFont typeface="+mj-lt"/>
              <a:buAutoNum type="arabicPeriod"/>
            </a:pPr>
            <a:r>
              <a:rPr lang="de-DE" sz="2400" dirty="0" smtClean="0"/>
              <a:t>Sinuslive </a:t>
            </a:r>
            <a:r>
              <a:rPr lang="de-DE" sz="2400" dirty="0" err="1" smtClean="0"/>
              <a:t>BassPump</a:t>
            </a:r>
            <a:endParaRPr lang="de-DE" sz="2400" dirty="0" smtClean="0"/>
          </a:p>
          <a:p>
            <a:pPr marL="624078" indent="-514350">
              <a:buFont typeface="+mj-lt"/>
              <a:buAutoNum type="arabicPeriod"/>
            </a:pPr>
            <a:r>
              <a:rPr lang="de-DE" sz="2400" dirty="0" smtClean="0"/>
              <a:t>Blanko </a:t>
            </a:r>
            <a:r>
              <a:rPr lang="de-DE" sz="2400" dirty="0" err="1" smtClean="0"/>
              <a:t>BassShaker</a:t>
            </a:r>
            <a:endParaRPr lang="de-DE" sz="2400" dirty="0" smtClean="0"/>
          </a:p>
          <a:p>
            <a:pPr marL="624078" indent="-514350">
              <a:buFont typeface="+mj-lt"/>
              <a:buAutoNum type="arabicPeriod"/>
            </a:pPr>
            <a:r>
              <a:rPr lang="de-DE" sz="2400" dirty="0" err="1" smtClean="0"/>
              <a:t>Monacor</a:t>
            </a:r>
            <a:r>
              <a:rPr lang="de-DE" sz="2400" dirty="0" smtClean="0"/>
              <a:t> BR-25</a:t>
            </a:r>
          </a:p>
          <a:p>
            <a:pPr marL="624078" indent="-514350">
              <a:buFont typeface="+mj-lt"/>
              <a:buAutoNum type="arabicPeriod"/>
            </a:pPr>
            <a:r>
              <a:rPr lang="de-DE" sz="2400" dirty="0" err="1" smtClean="0"/>
              <a:t>Monacor</a:t>
            </a:r>
            <a:r>
              <a:rPr lang="de-DE" sz="2400" dirty="0" smtClean="0"/>
              <a:t> AR-30</a:t>
            </a:r>
          </a:p>
          <a:p>
            <a:pPr marL="624078" indent="-514350">
              <a:buFont typeface="+mj-lt"/>
              <a:buAutoNum type="arabicPeriod"/>
            </a:pPr>
            <a:r>
              <a:rPr lang="de-DE" sz="2400" dirty="0" err="1" smtClean="0"/>
              <a:t>Heddier</a:t>
            </a:r>
            <a:r>
              <a:rPr lang="de-DE" sz="2400" dirty="0" smtClean="0"/>
              <a:t> LK-KS 20</a:t>
            </a:r>
          </a:p>
          <a:p>
            <a:pPr marL="624078" indent="-514350">
              <a:buFont typeface="+mj-lt"/>
              <a:buAutoNum type="arabicPeriod"/>
            </a:pPr>
            <a:r>
              <a:rPr lang="de-DE" sz="2400" dirty="0" err="1" smtClean="0"/>
              <a:t>Visaton</a:t>
            </a:r>
            <a:r>
              <a:rPr lang="de-DE" sz="2400" dirty="0" smtClean="0"/>
              <a:t> EX 45 S</a:t>
            </a:r>
          </a:p>
        </p:txBody>
      </p:sp>
      <p:sp>
        <p:nvSpPr>
          <p:cNvPr id="3" name="Titel 2"/>
          <p:cNvSpPr>
            <a:spLocks noGrp="1"/>
          </p:cNvSpPr>
          <p:nvPr>
            <p:ph type="title"/>
          </p:nvPr>
        </p:nvSpPr>
        <p:spPr/>
        <p:txBody>
          <a:bodyPr>
            <a:normAutofit/>
          </a:bodyPr>
          <a:lstStyle/>
          <a:p>
            <a:r>
              <a:rPr lang="de-DE" sz="3200" dirty="0" smtClean="0"/>
              <a:t>3 Testkandidaten</a:t>
            </a:r>
            <a:endParaRPr lang="de-DE" sz="3200" dirty="0"/>
          </a:p>
        </p:txBody>
      </p:sp>
      <p:pic>
        <p:nvPicPr>
          <p:cNvPr id="4" name="Picture 4" descr="M:\Logo LB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
        <p:nvSpPr>
          <p:cNvPr id="5" name="Inhaltsplatzhalter 1"/>
          <p:cNvSpPr txBox="1">
            <a:spLocks/>
          </p:cNvSpPr>
          <p:nvPr/>
        </p:nvSpPr>
        <p:spPr>
          <a:xfrm>
            <a:off x="4860032" y="1630042"/>
            <a:ext cx="3970784" cy="4525963"/>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de-DE" sz="2400" dirty="0" smtClean="0"/>
              <a:t>Teure Aktoren</a:t>
            </a:r>
          </a:p>
          <a:p>
            <a:pPr marL="624078" indent="-514350">
              <a:buFont typeface="+mj-lt"/>
              <a:buAutoNum type="arabicPeriod"/>
            </a:pPr>
            <a:r>
              <a:rPr lang="de-DE" sz="2400" dirty="0" err="1" smtClean="0"/>
              <a:t>Vilcoxon</a:t>
            </a:r>
            <a:r>
              <a:rPr lang="de-DE" sz="2400" dirty="0" smtClean="0"/>
              <a:t> F3</a:t>
            </a:r>
          </a:p>
          <a:p>
            <a:pPr marL="624078" indent="-514350">
              <a:buFont typeface="+mj-lt"/>
              <a:buAutoNum type="arabicPeriod"/>
            </a:pPr>
            <a:r>
              <a:rPr lang="en-US" sz="2400" dirty="0"/>
              <a:t>BEI </a:t>
            </a:r>
            <a:r>
              <a:rPr lang="en-US" sz="2400" dirty="0" err="1"/>
              <a:t>Kimco</a:t>
            </a:r>
            <a:r>
              <a:rPr lang="en-US" sz="2400" dirty="0"/>
              <a:t> Magnetics </a:t>
            </a:r>
            <a:r>
              <a:rPr lang="en-US" sz="2400" dirty="0" smtClean="0"/>
              <a:t>Division </a:t>
            </a:r>
            <a:r>
              <a:rPr lang="en-US" sz="2400" dirty="0"/>
              <a:t>LA28-22-000A</a:t>
            </a:r>
            <a:endParaRPr lang="de-DE" sz="2400" dirty="0" smtClean="0"/>
          </a:p>
        </p:txBody>
      </p:sp>
    </p:spTree>
    <p:extLst>
      <p:ext uri="{BB962C8B-B14F-4D97-AF65-F5344CB8AC3E}">
        <p14:creationId xmlns:p14="http://schemas.microsoft.com/office/powerpoint/2010/main" val="27715137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67544" y="-30956"/>
            <a:ext cx="8229600" cy="1143000"/>
          </a:xfrm>
        </p:spPr>
        <p:txBody>
          <a:bodyPr>
            <a:normAutofit/>
          </a:bodyPr>
          <a:lstStyle/>
          <a:p>
            <a:r>
              <a:rPr lang="de-DE" sz="3200" dirty="0" err="1" smtClean="0"/>
              <a:t>Visaton</a:t>
            </a:r>
            <a:r>
              <a:rPr lang="de-DE" sz="3200" dirty="0" smtClean="0"/>
              <a:t> EX 45 S</a:t>
            </a:r>
            <a:endParaRPr lang="de-DE" sz="3200" dirty="0"/>
          </a:p>
        </p:txBody>
      </p:sp>
      <p:pic>
        <p:nvPicPr>
          <p:cNvPr id="24578" name="Picture 2" descr="C:\Users\mathes\Desktop\Visaton Str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0" y="1549400"/>
            <a:ext cx="4695826" cy="3876675"/>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C:\Users\mathes\Desktop\Visaton 0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432" y="116633"/>
            <a:ext cx="4223072" cy="3371104"/>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C:\Users\mathes\Desktop\Visaton 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3649390"/>
            <a:ext cx="4238104" cy="322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7836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7384"/>
            <a:ext cx="8229600" cy="1143000"/>
          </a:xfrm>
        </p:spPr>
        <p:txBody>
          <a:bodyPr>
            <a:normAutofit/>
          </a:bodyPr>
          <a:lstStyle/>
          <a:p>
            <a:r>
              <a:rPr lang="de-DE" sz="3200" dirty="0" err="1" smtClean="0"/>
              <a:t>Visaton</a:t>
            </a:r>
            <a:r>
              <a:rPr lang="de-DE" sz="3200" dirty="0" smtClean="0"/>
              <a:t> EX 45 S</a:t>
            </a:r>
            <a:endParaRPr lang="de-DE" sz="3200" dirty="0"/>
          </a:p>
        </p:txBody>
      </p:sp>
      <p:pic>
        <p:nvPicPr>
          <p:cNvPr id="25602" name="Picture 2" descr="C:\Users\mathes\Desktop\Visaton 0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4"/>
            <a:ext cx="4499992" cy="3800475"/>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C:\Users\mathes\Desktop\Visaton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429171"/>
            <a:ext cx="4498851" cy="387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928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err="1" smtClean="0"/>
              <a:t>Vilcoxon</a:t>
            </a:r>
            <a:r>
              <a:rPr lang="de-DE" sz="3200" dirty="0" smtClean="0"/>
              <a:t> F3</a:t>
            </a:r>
            <a:endParaRPr lang="de-DE"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1597"/>
            <a:ext cx="4499992" cy="3660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764704"/>
            <a:ext cx="4524593" cy="1891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638582"/>
            <a:ext cx="4518476" cy="1825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708920"/>
            <a:ext cx="4464061" cy="1839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499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err="1" smtClean="0"/>
              <a:t>Vilcoxon</a:t>
            </a:r>
            <a:r>
              <a:rPr lang="de-DE" sz="3200" dirty="0" smtClean="0"/>
              <a:t> F3</a:t>
            </a:r>
            <a:endParaRPr lang="de-DE"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868" y="4869160"/>
            <a:ext cx="48482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1196752"/>
            <a:ext cx="48863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140968"/>
            <a:ext cx="4886325"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9349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en-US" sz="3600" dirty="0">
                <a:effectLst/>
              </a:rPr>
              <a:t>BEI </a:t>
            </a:r>
            <a:r>
              <a:rPr lang="en-US" sz="3600" dirty="0" err="1">
                <a:effectLst/>
              </a:rPr>
              <a:t>Kimco</a:t>
            </a:r>
            <a:r>
              <a:rPr lang="en-US" sz="3600" dirty="0">
                <a:effectLst/>
              </a:rPr>
              <a:t> Magnetics </a:t>
            </a:r>
            <a:r>
              <a:rPr lang="en-US" sz="3600" dirty="0" smtClean="0">
                <a:effectLst/>
              </a:rPr>
              <a:t>Division </a:t>
            </a:r>
            <a:r>
              <a:rPr lang="en-US" sz="3600" dirty="0">
                <a:effectLst/>
              </a:rPr>
              <a:t>LA28-22-000A</a:t>
            </a:r>
            <a:endParaRPr lang="de-DE" sz="3600"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959"/>
          <a:stretch/>
        </p:blipFill>
        <p:spPr bwMode="auto">
          <a:xfrm>
            <a:off x="-11410" y="1556793"/>
            <a:ext cx="4529244" cy="3701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4471" y="999997"/>
            <a:ext cx="4609529" cy="1852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4471" y="2924944"/>
            <a:ext cx="4584377" cy="1799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3835" y="4797152"/>
            <a:ext cx="4772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308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en-US" sz="3600" dirty="0">
                <a:effectLst/>
              </a:rPr>
              <a:t>BEI </a:t>
            </a:r>
            <a:r>
              <a:rPr lang="en-US" sz="3600" dirty="0" err="1">
                <a:effectLst/>
              </a:rPr>
              <a:t>Kimco</a:t>
            </a:r>
            <a:r>
              <a:rPr lang="en-US" sz="3600" dirty="0">
                <a:effectLst/>
              </a:rPr>
              <a:t> Magnetics </a:t>
            </a:r>
            <a:r>
              <a:rPr lang="en-US" sz="3600" dirty="0" smtClean="0">
                <a:effectLst/>
              </a:rPr>
              <a:t>Division </a:t>
            </a:r>
            <a:r>
              <a:rPr lang="en-US" sz="3600" dirty="0">
                <a:effectLst/>
              </a:rPr>
              <a:t>LA28-22-000A</a:t>
            </a:r>
            <a:endParaRPr lang="de-DE" sz="3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7" y="1124744"/>
            <a:ext cx="477202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7" y="3068960"/>
            <a:ext cx="481012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4087" y="4941168"/>
            <a:ext cx="47339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7233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en-US" sz="3600" dirty="0">
                <a:effectLst/>
              </a:rPr>
              <a:t>BEI </a:t>
            </a:r>
            <a:r>
              <a:rPr lang="en-US" sz="3600" dirty="0" err="1">
                <a:effectLst/>
              </a:rPr>
              <a:t>Kimco</a:t>
            </a:r>
            <a:r>
              <a:rPr lang="en-US" sz="3600" dirty="0">
                <a:effectLst/>
              </a:rPr>
              <a:t> Magnetics </a:t>
            </a:r>
            <a:r>
              <a:rPr lang="en-US" sz="3600" dirty="0" smtClean="0">
                <a:effectLst/>
              </a:rPr>
              <a:t>Division </a:t>
            </a:r>
            <a:r>
              <a:rPr lang="en-US" sz="3600" dirty="0">
                <a:effectLst/>
              </a:rPr>
              <a:t>LA28-22-000A</a:t>
            </a:r>
            <a:endParaRPr lang="de-DE" sz="3600" dirty="0"/>
          </a:p>
        </p:txBody>
      </p:sp>
      <p:sp>
        <p:nvSpPr>
          <p:cNvPr id="2" name="Inhaltsplatzhalter 1"/>
          <p:cNvSpPr>
            <a:spLocks noGrp="1"/>
          </p:cNvSpPr>
          <p:nvPr>
            <p:ph idx="1"/>
          </p:nvPr>
        </p:nvSpPr>
        <p:spPr/>
        <p:txBody>
          <a:bodyPr/>
          <a:lstStyle/>
          <a:p>
            <a:endParaRPr lang="de-D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44004"/>
            <a:ext cx="4572000" cy="1893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140968"/>
            <a:ext cx="4591246" cy="180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4941168"/>
            <a:ext cx="4591051" cy="1794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918" y="1444004"/>
            <a:ext cx="4657594" cy="1820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1247" y="3301979"/>
            <a:ext cx="4589265" cy="178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4941168"/>
            <a:ext cx="4665530" cy="1820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449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2800" dirty="0" smtClean="0"/>
              <a:t>Kraftkonstante der Aktoren im Arbeitsbereich bei jeweils zwei Stromstärken </a:t>
            </a:r>
            <a:endParaRPr lang="de-DE" sz="2800" dirty="0"/>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4042870681"/>
              </p:ext>
            </p:extLst>
          </p:nvPr>
        </p:nvGraphicFramePr>
        <p:xfrm>
          <a:off x="683568" y="1413940"/>
          <a:ext cx="7632848" cy="1958952"/>
        </p:xfrm>
        <a:graphic>
          <a:graphicData uri="http://schemas.openxmlformats.org/drawingml/2006/table">
            <a:tbl>
              <a:tblPr firstRow="1" firstCol="1" bandRow="1">
                <a:tableStyleId>{5C22544A-7EE6-4342-B048-85BDC9FD1C3A}</a:tableStyleId>
              </a:tblPr>
              <a:tblGrid>
                <a:gridCol w="2543730"/>
                <a:gridCol w="2544559"/>
                <a:gridCol w="2544559"/>
              </a:tblGrid>
              <a:tr h="326492">
                <a:tc>
                  <a:txBody>
                    <a:bodyPr/>
                    <a:lstStyle/>
                    <a:p>
                      <a:pPr>
                        <a:lnSpc>
                          <a:spcPct val="115000"/>
                        </a:lnSpc>
                        <a:spcAft>
                          <a:spcPts val="0"/>
                        </a:spcAft>
                      </a:pPr>
                      <a:r>
                        <a:rPr lang="de-DE" sz="1600" dirty="0" smtClean="0">
                          <a:effectLst/>
                        </a:rPr>
                        <a:t>Aktor </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a:effectLst/>
                        </a:rPr>
                        <a:t>Bei 1,5 A</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Bei 3 A</a:t>
                      </a:r>
                      <a:endParaRPr lang="de-DE" sz="1600">
                        <a:effectLst/>
                        <a:latin typeface="Calibri"/>
                        <a:ea typeface="Calibri"/>
                        <a:cs typeface="Times New Roman"/>
                      </a:endParaRPr>
                    </a:p>
                  </a:txBody>
                  <a:tcPr marL="68580" marR="68580" marT="0" marB="0"/>
                </a:tc>
              </a:tr>
              <a:tr h="326492">
                <a:tc>
                  <a:txBody>
                    <a:bodyPr/>
                    <a:lstStyle/>
                    <a:p>
                      <a:pPr>
                        <a:lnSpc>
                          <a:spcPct val="115000"/>
                        </a:lnSpc>
                        <a:spcAft>
                          <a:spcPts val="0"/>
                        </a:spcAft>
                      </a:pPr>
                      <a:r>
                        <a:rPr lang="de-DE" sz="1600" dirty="0" err="1">
                          <a:effectLst/>
                        </a:rPr>
                        <a:t>Sinustec</a:t>
                      </a:r>
                      <a:r>
                        <a:rPr lang="de-DE" sz="1600" dirty="0">
                          <a:effectLst/>
                        </a:rPr>
                        <a:t> </a:t>
                      </a:r>
                      <a:r>
                        <a:rPr lang="de-DE" sz="1600" dirty="0" smtClean="0">
                          <a:effectLst/>
                        </a:rPr>
                        <a:t>BS-250</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5 N/A</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4,5 N/A</a:t>
                      </a:r>
                      <a:endParaRPr lang="de-DE" sz="1600">
                        <a:effectLst/>
                        <a:latin typeface="Calibri"/>
                        <a:ea typeface="Calibri"/>
                        <a:cs typeface="Times New Roman"/>
                      </a:endParaRPr>
                    </a:p>
                  </a:txBody>
                  <a:tcPr marL="68580" marR="68580" marT="0" marB="0"/>
                </a:tc>
              </a:tr>
              <a:tr h="326492">
                <a:tc>
                  <a:txBody>
                    <a:bodyPr/>
                    <a:lstStyle/>
                    <a:p>
                      <a:pPr>
                        <a:lnSpc>
                          <a:spcPct val="115000"/>
                        </a:lnSpc>
                        <a:spcAft>
                          <a:spcPts val="0"/>
                        </a:spcAft>
                      </a:pPr>
                      <a:r>
                        <a:rPr lang="de-DE" sz="1600" dirty="0" err="1">
                          <a:effectLst/>
                        </a:rPr>
                        <a:t>Reckhorn</a:t>
                      </a:r>
                      <a:r>
                        <a:rPr lang="de-DE" sz="1600" dirty="0">
                          <a:effectLst/>
                        </a:rPr>
                        <a:t> </a:t>
                      </a:r>
                      <a:r>
                        <a:rPr lang="de-DE" sz="1600" dirty="0" smtClean="0">
                          <a:effectLst/>
                        </a:rPr>
                        <a:t>BS-200</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5,5 N/A	</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5 N/A</a:t>
                      </a:r>
                      <a:endParaRPr lang="de-DE" sz="1600">
                        <a:effectLst/>
                        <a:latin typeface="Calibri"/>
                        <a:ea typeface="Calibri"/>
                        <a:cs typeface="Times New Roman"/>
                      </a:endParaRPr>
                    </a:p>
                  </a:txBody>
                  <a:tcPr marL="68580" marR="68580" marT="0" marB="0"/>
                </a:tc>
              </a:tr>
              <a:tr h="326492">
                <a:tc>
                  <a:txBody>
                    <a:bodyPr/>
                    <a:lstStyle/>
                    <a:p>
                      <a:pPr>
                        <a:lnSpc>
                          <a:spcPct val="115000"/>
                        </a:lnSpc>
                        <a:spcAft>
                          <a:spcPts val="0"/>
                        </a:spcAft>
                      </a:pPr>
                      <a:r>
                        <a:rPr lang="de-DE" sz="1600" dirty="0" smtClean="0">
                          <a:effectLst/>
                        </a:rPr>
                        <a:t>Blanko </a:t>
                      </a:r>
                      <a:r>
                        <a:rPr lang="de-DE" sz="1600" dirty="0" err="1" smtClean="0">
                          <a:effectLst/>
                        </a:rPr>
                        <a:t>BodyShaker</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2,5 N/A</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2 N/A</a:t>
                      </a:r>
                      <a:endParaRPr lang="de-DE" sz="1600">
                        <a:effectLst/>
                        <a:latin typeface="Calibri"/>
                        <a:ea typeface="Calibri"/>
                        <a:cs typeface="Times New Roman"/>
                      </a:endParaRPr>
                    </a:p>
                  </a:txBody>
                  <a:tcPr marL="68580" marR="68580" marT="0" marB="0"/>
                </a:tc>
              </a:tr>
              <a:tr h="326492">
                <a:tc>
                  <a:txBody>
                    <a:bodyPr/>
                    <a:lstStyle/>
                    <a:p>
                      <a:pPr>
                        <a:lnSpc>
                          <a:spcPct val="115000"/>
                        </a:lnSpc>
                        <a:spcAft>
                          <a:spcPts val="0"/>
                        </a:spcAft>
                      </a:pPr>
                      <a:r>
                        <a:rPr lang="de-DE" sz="1600">
                          <a:effectLst/>
                        </a:rPr>
                        <a:t>Sinuslive BassPump</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5 N/A</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5 N/A</a:t>
                      </a:r>
                      <a:endParaRPr lang="de-DE" sz="1600">
                        <a:effectLst/>
                        <a:latin typeface="Calibri"/>
                        <a:ea typeface="Calibri"/>
                        <a:cs typeface="Times New Roman"/>
                      </a:endParaRPr>
                    </a:p>
                  </a:txBody>
                  <a:tcPr marL="68580" marR="68580" marT="0" marB="0"/>
                </a:tc>
              </a:tr>
              <a:tr h="326492">
                <a:tc>
                  <a:txBody>
                    <a:bodyPr/>
                    <a:lstStyle/>
                    <a:p>
                      <a:pPr>
                        <a:lnSpc>
                          <a:spcPct val="115000"/>
                        </a:lnSpc>
                        <a:spcAft>
                          <a:spcPts val="0"/>
                        </a:spcAft>
                      </a:pPr>
                      <a:r>
                        <a:rPr lang="de-DE" sz="1600">
                          <a:effectLst/>
                        </a:rPr>
                        <a:t>Monacor BR-25</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a:effectLst/>
                        </a:rPr>
                        <a:t>4,5 N/A</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a:effectLst/>
                        </a:rPr>
                        <a:t>4 N/A</a:t>
                      </a:r>
                      <a:endParaRPr lang="de-DE" sz="1600" dirty="0">
                        <a:effectLst/>
                        <a:latin typeface="Calibri"/>
                        <a:ea typeface="Calibri"/>
                        <a:cs typeface="Times New Roman"/>
                      </a:endParaRPr>
                    </a:p>
                  </a:txBody>
                  <a:tcPr marL="68580" marR="68580" marT="0" marB="0"/>
                </a:tc>
              </a:tr>
            </a:tbl>
          </a:graphicData>
        </a:graphic>
      </p:graphicFrame>
      <p:graphicFrame>
        <p:nvGraphicFramePr>
          <p:cNvPr id="6" name="Tabelle 5"/>
          <p:cNvGraphicFramePr>
            <a:graphicFrameLocks noGrp="1"/>
          </p:cNvGraphicFramePr>
          <p:nvPr>
            <p:extLst>
              <p:ext uri="{D42A27DB-BD31-4B8C-83A1-F6EECF244321}">
                <p14:modId xmlns:p14="http://schemas.microsoft.com/office/powerpoint/2010/main" val="779660490"/>
              </p:ext>
            </p:extLst>
          </p:nvPr>
        </p:nvGraphicFramePr>
        <p:xfrm>
          <a:off x="683568" y="3573016"/>
          <a:ext cx="7632848" cy="1368152"/>
        </p:xfrm>
        <a:graphic>
          <a:graphicData uri="http://schemas.openxmlformats.org/drawingml/2006/table">
            <a:tbl>
              <a:tblPr firstRow="1" firstCol="1" bandRow="1">
                <a:tableStyleId>{5C22544A-7EE6-4342-B048-85BDC9FD1C3A}</a:tableStyleId>
              </a:tblPr>
              <a:tblGrid>
                <a:gridCol w="2543730"/>
                <a:gridCol w="2544559"/>
                <a:gridCol w="2544559"/>
              </a:tblGrid>
              <a:tr h="342038">
                <a:tc>
                  <a:txBody>
                    <a:bodyPr/>
                    <a:lstStyle/>
                    <a:p>
                      <a:pPr>
                        <a:lnSpc>
                          <a:spcPct val="115000"/>
                        </a:lnSpc>
                        <a:spcAft>
                          <a:spcPts val="0"/>
                        </a:spcAft>
                      </a:pPr>
                      <a:r>
                        <a:rPr lang="de-DE" sz="1600" dirty="0">
                          <a:effectLst/>
                        </a:rPr>
                        <a:t>Aktor</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Bei 0,5 A</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Bei 1 A</a:t>
                      </a:r>
                      <a:endParaRPr lang="de-DE" sz="1600">
                        <a:effectLst/>
                        <a:latin typeface="Calibri"/>
                        <a:ea typeface="Calibri"/>
                        <a:cs typeface="Times New Roman"/>
                      </a:endParaRPr>
                    </a:p>
                  </a:txBody>
                  <a:tcPr marL="68580" marR="68580" marT="0" marB="0"/>
                </a:tc>
              </a:tr>
              <a:tr h="342038">
                <a:tc>
                  <a:txBody>
                    <a:bodyPr/>
                    <a:lstStyle/>
                    <a:p>
                      <a:pPr>
                        <a:lnSpc>
                          <a:spcPct val="115000"/>
                        </a:lnSpc>
                        <a:spcAft>
                          <a:spcPts val="0"/>
                        </a:spcAft>
                      </a:pPr>
                      <a:r>
                        <a:rPr lang="de-DE" sz="1600">
                          <a:effectLst/>
                        </a:rPr>
                        <a:t>Monacor AR-30</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3 N/A</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4 N/A</a:t>
                      </a:r>
                      <a:endParaRPr lang="de-DE" sz="1600">
                        <a:effectLst/>
                        <a:latin typeface="Calibri"/>
                        <a:ea typeface="Calibri"/>
                        <a:cs typeface="Times New Roman"/>
                      </a:endParaRPr>
                    </a:p>
                  </a:txBody>
                  <a:tcPr marL="68580" marR="68580" marT="0" marB="0"/>
                </a:tc>
              </a:tr>
              <a:tr h="342038">
                <a:tc>
                  <a:txBody>
                    <a:bodyPr/>
                    <a:lstStyle/>
                    <a:p>
                      <a:pPr>
                        <a:lnSpc>
                          <a:spcPct val="115000"/>
                        </a:lnSpc>
                        <a:spcAft>
                          <a:spcPts val="0"/>
                        </a:spcAft>
                      </a:pPr>
                      <a:r>
                        <a:rPr lang="de-DE" sz="1600">
                          <a:effectLst/>
                        </a:rPr>
                        <a:t>Visaton EX 45 S</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4 N/A</a:t>
                      </a:r>
                      <a:endParaRPr lang="de-DE" sz="1600">
                        <a:effectLst/>
                        <a:latin typeface="Calibri"/>
                        <a:ea typeface="Calibri"/>
                        <a:cs typeface="Times New Roman"/>
                      </a:endParaRPr>
                    </a:p>
                  </a:txBody>
                  <a:tcPr marL="68580" marR="68580" marT="0" marB="0"/>
                </a:tc>
                <a:tc>
                  <a:txBody>
                    <a:bodyPr/>
                    <a:lstStyle/>
                    <a:p>
                      <a:pPr>
                        <a:lnSpc>
                          <a:spcPct val="115000"/>
                        </a:lnSpc>
                        <a:spcAft>
                          <a:spcPts val="0"/>
                        </a:spcAft>
                      </a:pPr>
                      <a:r>
                        <a:rPr lang="de-DE" sz="1600">
                          <a:effectLst/>
                        </a:rPr>
                        <a:t>3,5 N/A</a:t>
                      </a:r>
                      <a:endParaRPr lang="de-DE" sz="1600">
                        <a:effectLst/>
                        <a:latin typeface="Calibri"/>
                        <a:ea typeface="Calibri"/>
                        <a:cs typeface="Times New Roman"/>
                      </a:endParaRPr>
                    </a:p>
                  </a:txBody>
                  <a:tcPr marL="68580" marR="68580" marT="0" marB="0"/>
                </a:tc>
              </a:tr>
              <a:tr h="342038">
                <a:tc>
                  <a:txBody>
                    <a:bodyPr/>
                    <a:lstStyle/>
                    <a:p>
                      <a:pPr>
                        <a:lnSpc>
                          <a:spcPct val="115000"/>
                        </a:lnSpc>
                        <a:spcAft>
                          <a:spcPts val="0"/>
                        </a:spcAft>
                      </a:pPr>
                      <a:r>
                        <a:rPr lang="de-DE" sz="1600" dirty="0" err="1">
                          <a:effectLst/>
                        </a:rPr>
                        <a:t>Heddier</a:t>
                      </a:r>
                      <a:r>
                        <a:rPr lang="de-DE" sz="1600" dirty="0">
                          <a:effectLst/>
                        </a:rPr>
                        <a:t> LK-KS 20</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a:effectLst/>
                        </a:rPr>
                        <a:t>5,5 N/A</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a:effectLst/>
                        </a:rPr>
                        <a:t>4,5 N/A</a:t>
                      </a:r>
                      <a:endParaRPr lang="de-DE" sz="1600" dirty="0">
                        <a:effectLst/>
                        <a:latin typeface="Calibri"/>
                        <a:ea typeface="Calibri"/>
                        <a:cs typeface="Times New Roman"/>
                      </a:endParaRPr>
                    </a:p>
                  </a:txBody>
                  <a:tcPr marL="68580" marR="68580" marT="0" marB="0"/>
                </a:tc>
              </a:tr>
            </a:tbl>
          </a:graphicData>
        </a:graphic>
      </p:graphicFrame>
      <p:sp>
        <p:nvSpPr>
          <p:cNvPr id="7" name="Rectangle 1"/>
          <p:cNvSpPr>
            <a:spLocks noChangeArrowheads="1"/>
          </p:cNvSpPr>
          <p:nvPr/>
        </p:nvSpPr>
        <p:spPr bwMode="auto">
          <a:xfrm>
            <a:off x="1647825" y="3359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alt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feld 7"/>
          <p:cNvSpPr txBox="1"/>
          <p:nvPr/>
        </p:nvSpPr>
        <p:spPr>
          <a:xfrm>
            <a:off x="2771800" y="6237312"/>
            <a:ext cx="6552728" cy="307777"/>
          </a:xfrm>
          <a:prstGeom prst="rect">
            <a:avLst/>
          </a:prstGeom>
          <a:noFill/>
        </p:spPr>
        <p:txBody>
          <a:bodyPr wrap="square" rtlCol="0">
            <a:spAutoFit/>
          </a:bodyPr>
          <a:lstStyle/>
          <a:p>
            <a:r>
              <a:rPr lang="de-DE" sz="1400" dirty="0" smtClean="0"/>
              <a:t>durch Mittelung im linearen </a:t>
            </a:r>
            <a:r>
              <a:rPr lang="de-DE" sz="1400" dirty="0"/>
              <a:t>Arbeitsbereich </a:t>
            </a:r>
            <a:r>
              <a:rPr lang="de-DE" sz="1400" dirty="0" smtClean="0"/>
              <a:t>bestimmt; in 0,5 N Schritten</a:t>
            </a:r>
            <a:endParaRPr lang="de-DE" sz="1400" dirty="0"/>
          </a:p>
        </p:txBody>
      </p:sp>
      <p:graphicFrame>
        <p:nvGraphicFramePr>
          <p:cNvPr id="9" name="Tabelle 8"/>
          <p:cNvGraphicFramePr>
            <a:graphicFrameLocks noGrp="1"/>
          </p:cNvGraphicFramePr>
          <p:nvPr>
            <p:extLst>
              <p:ext uri="{D42A27DB-BD31-4B8C-83A1-F6EECF244321}">
                <p14:modId xmlns:p14="http://schemas.microsoft.com/office/powerpoint/2010/main" val="648857897"/>
              </p:ext>
            </p:extLst>
          </p:nvPr>
        </p:nvGraphicFramePr>
        <p:xfrm>
          <a:off x="683568" y="5157192"/>
          <a:ext cx="7632848" cy="1026114"/>
        </p:xfrm>
        <a:graphic>
          <a:graphicData uri="http://schemas.openxmlformats.org/drawingml/2006/table">
            <a:tbl>
              <a:tblPr firstRow="1" firstCol="1" bandRow="1">
                <a:tableStyleId>{5C22544A-7EE6-4342-B048-85BDC9FD1C3A}</a:tableStyleId>
              </a:tblPr>
              <a:tblGrid>
                <a:gridCol w="2543730"/>
                <a:gridCol w="2544559"/>
                <a:gridCol w="2544559"/>
              </a:tblGrid>
              <a:tr h="342038">
                <a:tc>
                  <a:txBody>
                    <a:bodyPr/>
                    <a:lstStyle/>
                    <a:p>
                      <a:pPr>
                        <a:lnSpc>
                          <a:spcPct val="115000"/>
                        </a:lnSpc>
                        <a:spcAft>
                          <a:spcPts val="0"/>
                        </a:spcAft>
                      </a:pPr>
                      <a:r>
                        <a:rPr lang="de-DE" sz="1600" dirty="0">
                          <a:effectLst/>
                        </a:rPr>
                        <a:t>Aktor</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a:effectLst/>
                        </a:rPr>
                        <a:t>Bei </a:t>
                      </a:r>
                      <a:r>
                        <a:rPr lang="de-DE" sz="1600" dirty="0" smtClean="0">
                          <a:effectLst/>
                        </a:rPr>
                        <a:t>0,25 </a:t>
                      </a:r>
                      <a:r>
                        <a:rPr lang="de-DE" sz="1600" dirty="0">
                          <a:effectLst/>
                        </a:rPr>
                        <a:t>A</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a:effectLst/>
                        </a:rPr>
                        <a:t>Bei </a:t>
                      </a:r>
                      <a:r>
                        <a:rPr lang="de-DE" sz="1600" dirty="0" smtClean="0">
                          <a:effectLst/>
                        </a:rPr>
                        <a:t>0,75 </a:t>
                      </a:r>
                      <a:r>
                        <a:rPr lang="de-DE" sz="1600" dirty="0">
                          <a:effectLst/>
                        </a:rPr>
                        <a:t>A</a:t>
                      </a:r>
                      <a:endParaRPr lang="de-DE" sz="1600" dirty="0">
                        <a:effectLst/>
                        <a:latin typeface="Calibri"/>
                        <a:ea typeface="Calibri"/>
                        <a:cs typeface="Times New Roman"/>
                      </a:endParaRPr>
                    </a:p>
                  </a:txBody>
                  <a:tcPr marL="68580" marR="68580" marT="0" marB="0"/>
                </a:tc>
              </a:tr>
              <a:tr h="342038">
                <a:tc>
                  <a:txBody>
                    <a:bodyPr/>
                    <a:lstStyle/>
                    <a:p>
                      <a:pPr>
                        <a:lnSpc>
                          <a:spcPct val="115000"/>
                        </a:lnSpc>
                        <a:spcAft>
                          <a:spcPts val="0"/>
                        </a:spcAft>
                      </a:pPr>
                      <a:r>
                        <a:rPr lang="de-DE" sz="1600" dirty="0" err="1" smtClean="0">
                          <a:effectLst/>
                          <a:latin typeface="+mn-lt"/>
                          <a:ea typeface="+mn-ea"/>
                          <a:cs typeface="+mn-cs"/>
                        </a:rPr>
                        <a:t>Vilcoxon</a:t>
                      </a:r>
                      <a:r>
                        <a:rPr lang="de-DE" sz="1600" baseline="0" dirty="0" smtClean="0">
                          <a:effectLst/>
                          <a:latin typeface="+mn-lt"/>
                          <a:ea typeface="+mn-ea"/>
                          <a:cs typeface="+mn-cs"/>
                        </a:rPr>
                        <a:t> F3</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smtClean="0">
                          <a:effectLst/>
                        </a:rPr>
                        <a:t>3,3 </a:t>
                      </a:r>
                      <a:r>
                        <a:rPr lang="de-DE" sz="1600" dirty="0">
                          <a:effectLst/>
                        </a:rPr>
                        <a:t>N/A</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smtClean="0">
                          <a:effectLst/>
                        </a:rPr>
                        <a:t>3,3 </a:t>
                      </a:r>
                      <a:r>
                        <a:rPr lang="de-DE" sz="1600" dirty="0">
                          <a:effectLst/>
                        </a:rPr>
                        <a:t>N/A</a:t>
                      </a:r>
                      <a:endParaRPr lang="de-DE" sz="1600" dirty="0">
                        <a:effectLst/>
                        <a:latin typeface="Calibri"/>
                        <a:ea typeface="Calibri"/>
                        <a:cs typeface="Times New Roman"/>
                      </a:endParaRPr>
                    </a:p>
                  </a:txBody>
                  <a:tcPr marL="68580" marR="68580" marT="0" marB="0"/>
                </a:tc>
              </a:tr>
              <a:tr h="342038">
                <a:tc>
                  <a:txBody>
                    <a:bodyPr/>
                    <a:lstStyle/>
                    <a:p>
                      <a:pPr>
                        <a:lnSpc>
                          <a:spcPct val="115000"/>
                        </a:lnSpc>
                        <a:spcAft>
                          <a:spcPts val="0"/>
                        </a:spcAft>
                      </a:pPr>
                      <a:r>
                        <a:rPr lang="de-DE" sz="1600" dirty="0" smtClean="0">
                          <a:effectLst/>
                          <a:latin typeface="+mn-lt"/>
                          <a:ea typeface="+mn-ea"/>
                          <a:cs typeface="+mn-cs"/>
                        </a:rPr>
                        <a:t>BEI</a:t>
                      </a:r>
                      <a:r>
                        <a:rPr lang="de-DE" sz="1600" baseline="0" dirty="0" smtClean="0">
                          <a:effectLst/>
                          <a:latin typeface="+mn-lt"/>
                          <a:ea typeface="+mn-ea"/>
                          <a:cs typeface="+mn-cs"/>
                        </a:rPr>
                        <a:t> LA28-22-000A</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smtClean="0">
                          <a:effectLst/>
                        </a:rPr>
                        <a:t>29,3 </a:t>
                      </a:r>
                      <a:r>
                        <a:rPr lang="de-DE" sz="1600" dirty="0">
                          <a:effectLst/>
                        </a:rPr>
                        <a:t>N/A</a:t>
                      </a:r>
                      <a:endParaRPr lang="de-DE" sz="16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600" dirty="0" smtClean="0">
                          <a:effectLst/>
                        </a:rPr>
                        <a:t>29,5 </a:t>
                      </a:r>
                      <a:r>
                        <a:rPr lang="de-DE" sz="1600" dirty="0">
                          <a:effectLst/>
                        </a:rPr>
                        <a:t>N/A</a:t>
                      </a:r>
                      <a:endParaRPr lang="de-DE" sz="16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6243403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116632"/>
            <a:ext cx="8229600" cy="1143000"/>
          </a:xfrm>
        </p:spPr>
        <p:txBody>
          <a:bodyPr>
            <a:normAutofit/>
          </a:bodyPr>
          <a:lstStyle/>
          <a:p>
            <a:r>
              <a:rPr lang="de-DE" sz="3200" dirty="0" smtClean="0"/>
              <a:t>Kennlinie Auslenkung/Strom</a:t>
            </a:r>
            <a:endParaRPr lang="de-DE" sz="3200" dirty="0"/>
          </a:p>
        </p:txBody>
      </p:sp>
      <p:pic>
        <p:nvPicPr>
          <p:cNvPr id="1026" name="Picture 2" descr="M:\Blog\Köpreschallwandler\bilder\Post 10\Titelbild Post 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399086"/>
            <a:ext cx="7776864" cy="288032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611560" y="5445224"/>
            <a:ext cx="8424936" cy="1077218"/>
          </a:xfrm>
          <a:prstGeom prst="rect">
            <a:avLst/>
          </a:prstGeom>
          <a:solidFill>
            <a:schemeClr val="bg1"/>
          </a:solidFill>
        </p:spPr>
        <p:txBody>
          <a:bodyPr wrap="square" rtlCol="0">
            <a:spAutoFit/>
          </a:bodyPr>
          <a:lstStyle/>
          <a:p>
            <a:r>
              <a:rPr lang="de-DE" sz="1600" dirty="0" smtClean="0"/>
              <a:t>Hier wurden nur der </a:t>
            </a:r>
            <a:r>
              <a:rPr lang="de-DE" sz="1600" dirty="0" err="1"/>
              <a:t>S</a:t>
            </a:r>
            <a:r>
              <a:rPr lang="de-DE" sz="1600" dirty="0" err="1" smtClean="0"/>
              <a:t>inustec</a:t>
            </a:r>
            <a:r>
              <a:rPr lang="de-DE" sz="1600" dirty="0" smtClean="0"/>
              <a:t> BS-250, der </a:t>
            </a:r>
            <a:r>
              <a:rPr lang="de-DE" sz="1600" dirty="0" err="1" smtClean="0"/>
              <a:t>Monacor</a:t>
            </a:r>
            <a:r>
              <a:rPr lang="de-DE" sz="1600" dirty="0" smtClean="0"/>
              <a:t> BR-25, der Blanko </a:t>
            </a:r>
            <a:r>
              <a:rPr lang="de-DE" sz="1600" dirty="0" err="1"/>
              <a:t>B</a:t>
            </a:r>
            <a:r>
              <a:rPr lang="de-DE" sz="1600" dirty="0" err="1" smtClean="0"/>
              <a:t>odyShaker</a:t>
            </a:r>
            <a:r>
              <a:rPr lang="de-DE" sz="1600" dirty="0" smtClean="0"/>
              <a:t>, der </a:t>
            </a:r>
            <a:r>
              <a:rPr lang="de-DE" sz="1600" dirty="0" err="1" smtClean="0"/>
              <a:t>Visaton</a:t>
            </a:r>
            <a:r>
              <a:rPr lang="de-DE" sz="1600" dirty="0" smtClean="0"/>
              <a:t> EX 45 s und der </a:t>
            </a:r>
            <a:r>
              <a:rPr lang="de-DE" sz="1600" dirty="0" err="1" smtClean="0"/>
              <a:t>Heddier</a:t>
            </a:r>
            <a:r>
              <a:rPr lang="de-DE" sz="1600" dirty="0" smtClean="0"/>
              <a:t> LK-KS 20 vermessen, da nur bei diesen Aktoren die Masse gut zugänglich war. Ausnahme ist der </a:t>
            </a:r>
            <a:r>
              <a:rPr lang="de-DE" sz="1600" dirty="0" err="1" smtClean="0"/>
              <a:t>Sinustec</a:t>
            </a:r>
            <a:r>
              <a:rPr lang="de-DE" sz="1600" dirty="0" smtClean="0"/>
              <a:t>, den wir geöffnet hatten, weil uns das Innenleben interessiert hat.</a:t>
            </a:r>
            <a:endParaRPr lang="de-DE" sz="1600" dirty="0"/>
          </a:p>
        </p:txBody>
      </p:sp>
      <p:sp>
        <p:nvSpPr>
          <p:cNvPr id="4" name="Rechteck 3"/>
          <p:cNvSpPr/>
          <p:nvPr/>
        </p:nvSpPr>
        <p:spPr>
          <a:xfrm>
            <a:off x="467544" y="1075647"/>
            <a:ext cx="8424936" cy="1323439"/>
          </a:xfrm>
          <a:prstGeom prst="rect">
            <a:avLst/>
          </a:prstGeom>
        </p:spPr>
        <p:txBody>
          <a:bodyPr wrap="square">
            <a:spAutoFit/>
          </a:bodyPr>
          <a:lstStyle/>
          <a:p>
            <a:r>
              <a:rPr lang="de-DE" sz="1600" dirty="0"/>
              <a:t>Hier schauen wir uns die Auslenkungen der schwingenden Masse an. Die Klirrfaktoren sind hier </a:t>
            </a:r>
            <a:r>
              <a:rPr lang="de-DE" sz="1600" u="sng" dirty="0"/>
              <a:t>nicht </a:t>
            </a:r>
            <a:r>
              <a:rPr lang="de-DE" sz="1600" dirty="0"/>
              <a:t>in Prozent angegeben, sondern gehen von 0 bis 1. Aufgrund der eingestellten Auflösung des </a:t>
            </a:r>
            <a:r>
              <a:rPr lang="de-DE" sz="1600" dirty="0" err="1"/>
              <a:t>Laservibrometers</a:t>
            </a:r>
            <a:r>
              <a:rPr lang="de-DE" sz="1600" dirty="0"/>
              <a:t> wird der Klirrfaktor allerdings bei höheren Frequenzen und damit geringeren Auslenkungen der Masse sehr groß.</a:t>
            </a:r>
          </a:p>
        </p:txBody>
      </p:sp>
    </p:spTree>
    <p:extLst>
      <p:ext uri="{BB962C8B-B14F-4D97-AF65-F5344CB8AC3E}">
        <p14:creationId xmlns:p14="http://schemas.microsoft.com/office/powerpoint/2010/main" val="33320613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a:xfrm>
            <a:off x="457200" y="44624"/>
            <a:ext cx="8229600" cy="1143000"/>
          </a:xfrm>
        </p:spPr>
        <p:txBody>
          <a:bodyPr>
            <a:normAutofit/>
          </a:bodyPr>
          <a:lstStyle/>
          <a:p>
            <a:r>
              <a:rPr lang="de-DE" sz="3200" dirty="0" err="1" smtClean="0"/>
              <a:t>Sinustec</a:t>
            </a:r>
            <a:r>
              <a:rPr lang="de-DE" sz="3200" dirty="0" smtClean="0"/>
              <a:t> BS-250 Auslenkung</a:t>
            </a:r>
            <a:endParaRPr lang="de-DE" sz="3200" dirty="0"/>
          </a:p>
        </p:txBody>
      </p:sp>
      <p:pic>
        <p:nvPicPr>
          <p:cNvPr id="1026" name="Picture 2" descr="C:\Users\mathes\Desktop\Sinustec Auslenkung 05 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53" y="908720"/>
            <a:ext cx="8863335" cy="2763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athes\Desktop\Sinustec Auslenkung 15 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744416"/>
            <a:ext cx="8863335" cy="311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229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57200" y="1196752"/>
            <a:ext cx="8507288" cy="4525963"/>
          </a:xfrm>
        </p:spPr>
        <p:txBody>
          <a:bodyPr>
            <a:normAutofit/>
          </a:bodyPr>
          <a:lstStyle/>
          <a:p>
            <a:pPr marL="109728" indent="0">
              <a:buNone/>
            </a:pPr>
            <a:r>
              <a:rPr lang="de-DE" sz="1800" b="1" dirty="0" smtClean="0"/>
              <a:t>			Typ</a:t>
            </a:r>
            <a:r>
              <a:rPr lang="de-DE" sz="1800" dirty="0"/>
              <a:t>: 			 </a:t>
            </a:r>
            <a:r>
              <a:rPr lang="de-DE" sz="1800" dirty="0" smtClean="0"/>
              <a:t>      </a:t>
            </a:r>
            <a:r>
              <a:rPr lang="de-DE" sz="1800" dirty="0" err="1" smtClean="0"/>
              <a:t>Exciter</a:t>
            </a:r>
            <a:r>
              <a:rPr lang="de-DE" sz="1800" dirty="0" smtClean="0"/>
              <a:t> </a:t>
            </a:r>
            <a:r>
              <a:rPr lang="de-DE" sz="1800" dirty="0"/>
              <a:t/>
            </a:r>
            <a:br>
              <a:rPr lang="de-DE" sz="1800" dirty="0"/>
            </a:br>
            <a:r>
              <a:rPr lang="de-DE" sz="1800" dirty="0" smtClean="0"/>
              <a:t>			</a:t>
            </a:r>
            <a:r>
              <a:rPr lang="de-DE" sz="1800" b="1" dirty="0" smtClean="0"/>
              <a:t>Nennbelastbarkeit RMS:</a:t>
            </a:r>
            <a:r>
              <a:rPr lang="de-DE" sz="1800" dirty="0" smtClean="0"/>
              <a:t>        100 W</a:t>
            </a:r>
            <a:r>
              <a:rPr lang="de-DE" sz="1800" dirty="0"/>
              <a:t/>
            </a:r>
            <a:br>
              <a:rPr lang="de-DE" sz="1800" dirty="0"/>
            </a:br>
            <a:r>
              <a:rPr lang="de-DE" sz="1800" dirty="0" smtClean="0"/>
              <a:t>			</a:t>
            </a:r>
            <a:r>
              <a:rPr lang="de-DE" sz="1800" b="1" dirty="0" smtClean="0"/>
              <a:t>Maximale Belastbarkeit:</a:t>
            </a:r>
            <a:r>
              <a:rPr lang="de-DE" sz="1800" dirty="0" smtClean="0"/>
              <a:t>        200 </a:t>
            </a:r>
            <a:r>
              <a:rPr lang="de-DE" sz="1800" dirty="0"/>
              <a:t>W</a:t>
            </a:r>
            <a:br>
              <a:rPr lang="de-DE" sz="1800" dirty="0"/>
            </a:br>
            <a:r>
              <a:rPr lang="de-DE" sz="1800" dirty="0" smtClean="0"/>
              <a:t>			</a:t>
            </a:r>
            <a:r>
              <a:rPr lang="de-DE" sz="1800" b="1" dirty="0" smtClean="0"/>
              <a:t>Nennimpedanz</a:t>
            </a:r>
            <a:r>
              <a:rPr lang="de-DE" sz="1800" dirty="0" smtClean="0"/>
              <a:t> </a:t>
            </a:r>
            <a:r>
              <a:rPr lang="de-DE" sz="1800" b="1" dirty="0"/>
              <a:t>Z</a:t>
            </a:r>
            <a:r>
              <a:rPr lang="de-DE" sz="1800" dirty="0" smtClean="0"/>
              <a:t>:                 4 </a:t>
            </a:r>
            <a:r>
              <a:rPr lang="de-DE" sz="1800" dirty="0"/>
              <a:t>Ω </a:t>
            </a:r>
            <a:br>
              <a:rPr lang="de-DE" sz="1800" dirty="0"/>
            </a:br>
            <a:r>
              <a:rPr lang="de-DE" sz="1800" dirty="0" smtClean="0"/>
              <a:t>			</a:t>
            </a:r>
            <a:r>
              <a:rPr lang="de-DE" sz="1800" b="1" dirty="0" smtClean="0"/>
              <a:t>Frequenzbereich</a:t>
            </a:r>
            <a:r>
              <a:rPr lang="de-DE" sz="1800" b="1" dirty="0"/>
              <a:t>:</a:t>
            </a:r>
            <a:r>
              <a:rPr lang="de-DE" sz="1800" dirty="0"/>
              <a:t>	</a:t>
            </a:r>
            <a:r>
              <a:rPr lang="de-DE" sz="1800" dirty="0" smtClean="0"/>
              <a:t>      30 </a:t>
            </a:r>
            <a:r>
              <a:rPr lang="de-DE" sz="1800" dirty="0"/>
              <a:t>Hz – 100 Hz</a:t>
            </a:r>
            <a:br>
              <a:rPr lang="de-DE" sz="1800" dirty="0"/>
            </a:br>
            <a:r>
              <a:rPr lang="de-DE" sz="1800" dirty="0" smtClean="0"/>
              <a:t>			</a:t>
            </a:r>
            <a:r>
              <a:rPr lang="de-DE" sz="1800" b="1" dirty="0" smtClean="0"/>
              <a:t>Abmessungen </a:t>
            </a:r>
            <a:r>
              <a:rPr lang="de-DE" sz="1800" b="1" dirty="0"/>
              <a:t>(D, T):</a:t>
            </a:r>
            <a:r>
              <a:rPr lang="de-DE" sz="1800" dirty="0"/>
              <a:t>	</a:t>
            </a:r>
            <a:r>
              <a:rPr lang="de-DE" sz="1800" dirty="0" smtClean="0"/>
              <a:t>      158 </a:t>
            </a:r>
            <a:r>
              <a:rPr lang="de-DE" sz="1800" dirty="0"/>
              <a:t>mm, </a:t>
            </a:r>
            <a:r>
              <a:rPr lang="de-DE" sz="1800" dirty="0" smtClean="0"/>
              <a:t>45 mm</a:t>
            </a:r>
          </a:p>
          <a:p>
            <a:pPr marL="109728" indent="0">
              <a:buNone/>
            </a:pPr>
            <a:r>
              <a:rPr lang="de-DE" sz="1800" dirty="0"/>
              <a:t>	</a:t>
            </a:r>
            <a:r>
              <a:rPr lang="de-DE" sz="1800" dirty="0" smtClean="0"/>
              <a:t>		</a:t>
            </a:r>
            <a:r>
              <a:rPr lang="de-DE" sz="1800" b="1" dirty="0" smtClean="0"/>
              <a:t>Induktivität:</a:t>
            </a:r>
            <a:r>
              <a:rPr lang="de-DE" sz="1800" dirty="0" smtClean="0"/>
              <a:t>		      		</a:t>
            </a:r>
            <a:endParaRPr lang="de-DE" sz="1800" dirty="0"/>
          </a:p>
          <a:p>
            <a:pPr marL="109728" indent="0">
              <a:buNone/>
            </a:pPr>
            <a:r>
              <a:rPr lang="de-DE" sz="1800" dirty="0" smtClean="0"/>
              <a:t>			</a:t>
            </a:r>
            <a:r>
              <a:rPr lang="de-DE" sz="1800" b="1" dirty="0" smtClean="0"/>
              <a:t>errechnete</a:t>
            </a:r>
            <a:r>
              <a:rPr lang="de-DE" sz="1800" dirty="0" smtClean="0"/>
              <a:t>  </a:t>
            </a:r>
            <a:r>
              <a:rPr lang="de-DE" sz="1800" b="1" dirty="0" smtClean="0"/>
              <a:t>Schwungmasse: </a:t>
            </a:r>
            <a:r>
              <a:rPr lang="de-DE" sz="1800" dirty="0" smtClean="0"/>
              <a:t>0,326 kg</a:t>
            </a:r>
            <a:endParaRPr lang="de-DE" sz="1800" b="1" dirty="0" smtClean="0"/>
          </a:p>
          <a:p>
            <a:pPr marL="109728" indent="0">
              <a:buNone/>
            </a:pPr>
            <a:r>
              <a:rPr lang="de-DE" sz="1800" b="1" dirty="0"/>
              <a:t>	</a:t>
            </a:r>
            <a:r>
              <a:rPr lang="de-DE" sz="1800" b="1" dirty="0" smtClean="0"/>
              <a:t>		Federsteifigkeit:		      </a:t>
            </a:r>
            <a:r>
              <a:rPr lang="de-DE" sz="1800" dirty="0" smtClean="0"/>
              <a:t>23,84 N/mm</a:t>
            </a:r>
            <a:r>
              <a:rPr lang="de-DE" sz="1800" b="1" dirty="0" smtClean="0"/>
              <a:t>				gem. Resonanzfrequenz:      </a:t>
            </a:r>
            <a:r>
              <a:rPr lang="de-DE" sz="1800" dirty="0" smtClean="0"/>
              <a:t>43 Hz</a:t>
            </a:r>
            <a:endParaRPr lang="de-DE" sz="1800" b="1" dirty="0"/>
          </a:p>
        </p:txBody>
      </p:sp>
      <p:sp>
        <p:nvSpPr>
          <p:cNvPr id="3" name="Titel 2"/>
          <p:cNvSpPr>
            <a:spLocks noGrp="1"/>
          </p:cNvSpPr>
          <p:nvPr>
            <p:ph type="title"/>
          </p:nvPr>
        </p:nvSpPr>
        <p:spPr>
          <a:xfrm>
            <a:off x="457200" y="188640"/>
            <a:ext cx="8229600" cy="1143000"/>
          </a:xfrm>
        </p:spPr>
        <p:txBody>
          <a:bodyPr>
            <a:normAutofit/>
          </a:bodyPr>
          <a:lstStyle/>
          <a:p>
            <a:r>
              <a:rPr lang="de-DE" sz="3200" dirty="0" smtClean="0"/>
              <a:t>3.1 </a:t>
            </a:r>
            <a:r>
              <a:rPr lang="de-DE" sz="3200" dirty="0" err="1"/>
              <a:t>Sinustec</a:t>
            </a:r>
            <a:r>
              <a:rPr lang="de-DE" sz="3200" dirty="0"/>
              <a:t> </a:t>
            </a:r>
            <a:r>
              <a:rPr lang="de-DE" sz="3200" dirty="0" smtClean="0"/>
              <a:t>BS-250 </a:t>
            </a:r>
            <a:endParaRPr lang="de-DE" sz="3200" dirty="0"/>
          </a:p>
        </p:txBody>
      </p:sp>
      <p:pic>
        <p:nvPicPr>
          <p:cNvPr id="1027" name="Picture 3" descr="C:\Users\mathes\Desktop\Unbenannt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4182240"/>
            <a:ext cx="5435974" cy="26871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athes\Desktop\Unbenannt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68760"/>
            <a:ext cx="2984602" cy="2706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Logo LB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0245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44624"/>
            <a:ext cx="8229600" cy="1143000"/>
          </a:xfrm>
        </p:spPr>
        <p:txBody>
          <a:bodyPr>
            <a:normAutofit/>
          </a:bodyPr>
          <a:lstStyle/>
          <a:p>
            <a:r>
              <a:rPr lang="de-DE" sz="3200" dirty="0" err="1" smtClean="0"/>
              <a:t>Sinustec</a:t>
            </a:r>
            <a:r>
              <a:rPr lang="de-DE" sz="3200" dirty="0" smtClean="0"/>
              <a:t> BS-250 Auslenkung</a:t>
            </a:r>
            <a:endParaRPr lang="de-DE" sz="3200" dirty="0"/>
          </a:p>
        </p:txBody>
      </p:sp>
      <p:pic>
        <p:nvPicPr>
          <p:cNvPr id="2050" name="Picture 2" descr="C:\Users\mathes\Desktop\Sinustec Auslenkung 30 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3" y="1961456"/>
            <a:ext cx="8901435" cy="276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5784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a:xfrm>
            <a:off x="457200" y="44624"/>
            <a:ext cx="8229600" cy="1143000"/>
          </a:xfrm>
        </p:spPr>
        <p:txBody>
          <a:bodyPr>
            <a:normAutofit/>
          </a:bodyPr>
          <a:lstStyle/>
          <a:p>
            <a:r>
              <a:rPr lang="de-DE" sz="3200" dirty="0" err="1" smtClean="0"/>
              <a:t>Monacor</a:t>
            </a:r>
            <a:r>
              <a:rPr lang="de-DE" sz="3200" dirty="0" smtClean="0"/>
              <a:t> BR-25 Auslenkung</a:t>
            </a:r>
            <a:endParaRPr lang="de-DE" sz="3200" dirty="0"/>
          </a:p>
        </p:txBody>
      </p:sp>
      <p:pic>
        <p:nvPicPr>
          <p:cNvPr id="3074" name="Picture 2" descr="C:\Users\mathes\Desktop\Monacor BR 25 Auslenkung 05 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53" y="908720"/>
            <a:ext cx="8863335" cy="276368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athes\Desktop\Monacor BR 25 Auslenkung 15 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53" y="3777158"/>
            <a:ext cx="8863335" cy="308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5507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44624"/>
            <a:ext cx="8229600" cy="1143000"/>
          </a:xfrm>
        </p:spPr>
        <p:txBody>
          <a:bodyPr>
            <a:normAutofit/>
          </a:bodyPr>
          <a:lstStyle/>
          <a:p>
            <a:r>
              <a:rPr lang="de-DE" sz="3200" dirty="0" err="1" smtClean="0"/>
              <a:t>Monacor</a:t>
            </a:r>
            <a:r>
              <a:rPr lang="de-DE" sz="3200" dirty="0" smtClean="0"/>
              <a:t> BR-25 Auslenkung</a:t>
            </a:r>
            <a:endParaRPr lang="de-DE" sz="3200" dirty="0"/>
          </a:p>
        </p:txBody>
      </p:sp>
      <p:pic>
        <p:nvPicPr>
          <p:cNvPr id="4098" name="Picture 2" descr="C:\Users\mathes\Desktop\Monacor BR 25 Auslenkung 30 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61" y="1961456"/>
            <a:ext cx="8901435" cy="276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9311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a:xfrm>
            <a:off x="457200" y="44624"/>
            <a:ext cx="8229600" cy="1143000"/>
          </a:xfrm>
        </p:spPr>
        <p:txBody>
          <a:bodyPr>
            <a:normAutofit/>
          </a:bodyPr>
          <a:lstStyle/>
          <a:p>
            <a:r>
              <a:rPr lang="de-DE" sz="3200" dirty="0" smtClean="0"/>
              <a:t>Blanko </a:t>
            </a:r>
            <a:r>
              <a:rPr lang="de-DE" sz="3200" dirty="0" err="1" smtClean="0"/>
              <a:t>BodyShaker</a:t>
            </a:r>
            <a:r>
              <a:rPr lang="de-DE" sz="3200" dirty="0" smtClean="0"/>
              <a:t> Auslenkung</a:t>
            </a:r>
            <a:endParaRPr lang="de-DE" sz="3200" dirty="0"/>
          </a:p>
        </p:txBody>
      </p:sp>
      <p:pic>
        <p:nvPicPr>
          <p:cNvPr id="5122" name="Picture 2" descr="C:\Users\mathes\Desktop\Blanko Auslenkung 05 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11" y="953346"/>
            <a:ext cx="8844285" cy="276368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mathes\Desktop\Blanko Auslenkung 15 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11" y="3732536"/>
            <a:ext cx="8772277" cy="308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921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44624"/>
            <a:ext cx="8229600" cy="1143000"/>
          </a:xfrm>
        </p:spPr>
        <p:txBody>
          <a:bodyPr>
            <a:normAutofit/>
          </a:bodyPr>
          <a:lstStyle/>
          <a:p>
            <a:r>
              <a:rPr lang="de-DE" sz="3200" dirty="0" smtClean="0"/>
              <a:t>Blanko </a:t>
            </a:r>
            <a:r>
              <a:rPr lang="de-DE" sz="3200" dirty="0" err="1" smtClean="0"/>
              <a:t>BodyShaker</a:t>
            </a:r>
            <a:r>
              <a:rPr lang="de-DE" sz="3200" dirty="0" smtClean="0"/>
              <a:t> Auslenkung</a:t>
            </a:r>
            <a:endParaRPr lang="de-DE" sz="3200" dirty="0"/>
          </a:p>
        </p:txBody>
      </p:sp>
      <p:pic>
        <p:nvPicPr>
          <p:cNvPr id="6146" name="Picture 2" descr="C:\Users\mathes\Desktop\Blanko Auslenkung 30 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61" y="1961456"/>
            <a:ext cx="8901435" cy="290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9173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a:xfrm>
            <a:off x="457200" y="44624"/>
            <a:ext cx="8229600" cy="1143000"/>
          </a:xfrm>
        </p:spPr>
        <p:txBody>
          <a:bodyPr>
            <a:normAutofit/>
          </a:bodyPr>
          <a:lstStyle/>
          <a:p>
            <a:r>
              <a:rPr lang="de-DE" sz="3200" dirty="0" err="1" smtClean="0"/>
              <a:t>Visaton</a:t>
            </a:r>
            <a:r>
              <a:rPr lang="de-DE" sz="3200" dirty="0" smtClean="0"/>
              <a:t> EX 45 S Auslenkung</a:t>
            </a:r>
            <a:endParaRPr lang="de-DE" sz="3200" dirty="0"/>
          </a:p>
        </p:txBody>
      </p:sp>
      <p:pic>
        <p:nvPicPr>
          <p:cNvPr id="7170" name="Picture 2" descr="C:\Users\mathes\Desktop\Visaton Auslenkung 025 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11" y="908721"/>
            <a:ext cx="8844285" cy="2763686"/>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mathes\Desktop\Visaton Auslenkung 075 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03" y="3672407"/>
            <a:ext cx="8844285" cy="3185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1233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p>
        </p:txBody>
      </p:sp>
      <p:sp>
        <p:nvSpPr>
          <p:cNvPr id="3" name="Titel 2"/>
          <p:cNvSpPr>
            <a:spLocks noGrp="1"/>
          </p:cNvSpPr>
          <p:nvPr>
            <p:ph type="title"/>
          </p:nvPr>
        </p:nvSpPr>
        <p:spPr>
          <a:xfrm>
            <a:off x="457200" y="44624"/>
            <a:ext cx="8229600" cy="1143000"/>
          </a:xfrm>
        </p:spPr>
        <p:txBody>
          <a:bodyPr>
            <a:normAutofit/>
          </a:bodyPr>
          <a:lstStyle/>
          <a:p>
            <a:r>
              <a:rPr lang="de-DE" sz="3200" dirty="0" smtClean="0"/>
              <a:t>(</a:t>
            </a:r>
            <a:r>
              <a:rPr lang="de-DE" sz="3200" dirty="0" err="1" smtClean="0"/>
              <a:t>Heddier</a:t>
            </a:r>
            <a:r>
              <a:rPr lang="de-DE" sz="3200" dirty="0" smtClean="0"/>
              <a:t> LK-KS 20 Auslenkung)</a:t>
            </a:r>
            <a:endParaRPr lang="de-DE" sz="3200" dirty="0"/>
          </a:p>
        </p:txBody>
      </p:sp>
      <p:pic>
        <p:nvPicPr>
          <p:cNvPr id="8194" name="Picture 2" descr="C:\Users\mathes\Desktop\Heddier Auslenkung 025 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03" y="776289"/>
            <a:ext cx="8844285" cy="2896118"/>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mathes\Desktop\Heddier Auslenkung 075 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03" y="3672407"/>
            <a:ext cx="8844285" cy="3185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7172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600" dirty="0" err="1" smtClean="0"/>
              <a:t>Vilcoxon</a:t>
            </a:r>
            <a:r>
              <a:rPr lang="de-DE" sz="3600" dirty="0" smtClean="0"/>
              <a:t> F3</a:t>
            </a:r>
            <a:endParaRPr lang="de-DE" sz="3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592" y="1052736"/>
            <a:ext cx="46386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078" y="2996952"/>
            <a:ext cx="4657725"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078" y="4941168"/>
            <a:ext cx="46577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1828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en-US" sz="3600" dirty="0">
                <a:effectLst/>
              </a:rPr>
              <a:t>BEI </a:t>
            </a:r>
            <a:r>
              <a:rPr lang="en-US" sz="3600" dirty="0" err="1">
                <a:effectLst/>
              </a:rPr>
              <a:t>Kimco</a:t>
            </a:r>
            <a:r>
              <a:rPr lang="en-US" sz="3600" dirty="0">
                <a:effectLst/>
              </a:rPr>
              <a:t> Magnetics </a:t>
            </a:r>
            <a:r>
              <a:rPr lang="en-US" sz="3600" dirty="0" smtClean="0">
                <a:effectLst/>
              </a:rPr>
              <a:t>Division </a:t>
            </a:r>
            <a:r>
              <a:rPr lang="en-US" sz="3600" dirty="0">
                <a:effectLst/>
              </a:rPr>
              <a:t>LA28-22-000A</a:t>
            </a:r>
            <a:endParaRPr lang="de-DE" sz="36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40769"/>
            <a:ext cx="4211959" cy="1700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040932"/>
            <a:ext cx="4211960" cy="1703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4716926"/>
            <a:ext cx="4211960" cy="1693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1340769"/>
            <a:ext cx="4468366" cy="1778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008" y="3119089"/>
            <a:ext cx="4468366" cy="1832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008" y="4943476"/>
            <a:ext cx="4499992" cy="1812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7970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282571229"/>
              </p:ext>
            </p:extLst>
          </p:nvPr>
        </p:nvGraphicFramePr>
        <p:xfrm>
          <a:off x="611561" y="1879831"/>
          <a:ext cx="7776863" cy="1261137"/>
        </p:xfrm>
        <a:graphic>
          <a:graphicData uri="http://schemas.openxmlformats.org/drawingml/2006/table">
            <a:tbl>
              <a:tblPr firstRow="1" firstCol="1" bandRow="1">
                <a:tableStyleId>{5C22544A-7EE6-4342-B048-85BDC9FD1C3A}</a:tableStyleId>
              </a:tblPr>
              <a:tblGrid>
                <a:gridCol w="1584176"/>
                <a:gridCol w="1525894"/>
                <a:gridCol w="1555035"/>
                <a:gridCol w="1555879"/>
                <a:gridCol w="1555879"/>
              </a:tblGrid>
              <a:tr h="231371">
                <a:tc>
                  <a:txBody>
                    <a:bodyPr/>
                    <a:lstStyle/>
                    <a:p>
                      <a:pPr>
                        <a:lnSpc>
                          <a:spcPct val="115000"/>
                        </a:lnSpc>
                        <a:spcAft>
                          <a:spcPts val="0"/>
                        </a:spcAft>
                      </a:pPr>
                      <a:r>
                        <a:rPr lang="de-DE" sz="1400" dirty="0">
                          <a:effectLst/>
                        </a:rPr>
                        <a:t> </a:t>
                      </a:r>
                      <a:endParaRPr lang="de-DE" sz="1400" dirty="0">
                        <a:effectLst/>
                        <a:latin typeface="Calibri"/>
                        <a:ea typeface="Calibri"/>
                        <a:cs typeface="Times New Roman"/>
                      </a:endParaRPr>
                    </a:p>
                  </a:txBody>
                  <a:tcPr marL="68580" marR="68580" marT="0" marB="0"/>
                </a:tc>
                <a:tc gridSpan="2">
                  <a:txBody>
                    <a:bodyPr/>
                    <a:lstStyle/>
                    <a:p>
                      <a:pPr>
                        <a:lnSpc>
                          <a:spcPct val="115000"/>
                        </a:lnSpc>
                        <a:spcAft>
                          <a:spcPts val="0"/>
                        </a:spcAft>
                      </a:pPr>
                      <a:r>
                        <a:rPr lang="de-DE" sz="1400" dirty="0">
                          <a:effectLst/>
                        </a:rPr>
                        <a:t>1,5 A</a:t>
                      </a:r>
                      <a:endParaRPr lang="de-DE" sz="1400" dirty="0">
                        <a:effectLst/>
                        <a:latin typeface="Calibri"/>
                        <a:ea typeface="Calibri"/>
                        <a:cs typeface="Times New Roman"/>
                      </a:endParaRPr>
                    </a:p>
                  </a:txBody>
                  <a:tcPr marL="68580" marR="68580" marT="0" marB="0"/>
                </a:tc>
                <a:tc hMerge="1">
                  <a:txBody>
                    <a:bodyPr/>
                    <a:lstStyle/>
                    <a:p>
                      <a:endParaRPr lang="de-DE"/>
                    </a:p>
                  </a:txBody>
                  <a:tcPr/>
                </a:tc>
                <a:tc gridSpan="2">
                  <a:txBody>
                    <a:bodyPr/>
                    <a:lstStyle/>
                    <a:p>
                      <a:pPr>
                        <a:lnSpc>
                          <a:spcPct val="115000"/>
                        </a:lnSpc>
                        <a:spcAft>
                          <a:spcPts val="0"/>
                        </a:spcAft>
                      </a:pPr>
                      <a:r>
                        <a:rPr lang="de-DE" sz="1400">
                          <a:effectLst/>
                        </a:rPr>
                        <a:t>3 A</a:t>
                      </a:r>
                      <a:endParaRPr lang="de-DE" sz="1400">
                        <a:effectLst/>
                        <a:latin typeface="Calibri"/>
                        <a:ea typeface="Calibri"/>
                        <a:cs typeface="Times New Roman"/>
                      </a:endParaRPr>
                    </a:p>
                  </a:txBody>
                  <a:tcPr marL="68580" marR="68580" marT="0" marB="0"/>
                </a:tc>
                <a:tc hMerge="1">
                  <a:txBody>
                    <a:bodyPr/>
                    <a:lstStyle/>
                    <a:p>
                      <a:endParaRPr lang="de-DE"/>
                    </a:p>
                  </a:txBody>
                  <a:tcPr/>
                </a:tc>
              </a:tr>
              <a:tr h="272685">
                <a:tc>
                  <a:txBody>
                    <a:bodyPr/>
                    <a:lstStyle/>
                    <a:p>
                      <a:pPr>
                        <a:lnSpc>
                          <a:spcPct val="115000"/>
                        </a:lnSpc>
                        <a:spcAft>
                          <a:spcPts val="0"/>
                        </a:spcAft>
                      </a:pPr>
                      <a:r>
                        <a:rPr lang="de-DE" sz="1400">
                          <a:effectLst/>
                        </a:rPr>
                        <a:t>Aktor</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a:effectLst/>
                        </a:rPr>
                        <a:t>Kennlinien Wert</a:t>
                      </a:r>
                      <a:endParaRPr lang="de-DE" sz="1400" u="sng">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Auslenkung</a:t>
                      </a:r>
                      <a:endParaRPr lang="de-DE" sz="1400" u="sng"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a:effectLst/>
                        </a:rPr>
                        <a:t>Kennlinien Wert</a:t>
                      </a:r>
                      <a:endParaRPr lang="de-DE" sz="1400" u="sng">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Auslenkung</a:t>
                      </a:r>
                      <a:endParaRPr lang="de-DE" sz="1400" u="sng" dirty="0">
                        <a:effectLst/>
                        <a:latin typeface="Calibri"/>
                        <a:ea typeface="Calibri"/>
                        <a:cs typeface="Times New Roman"/>
                      </a:endParaRPr>
                    </a:p>
                  </a:txBody>
                  <a:tcPr marL="68580" marR="68580" marT="0" marB="0"/>
                </a:tc>
              </a:tr>
              <a:tr h="234192">
                <a:tc>
                  <a:txBody>
                    <a:bodyPr/>
                    <a:lstStyle/>
                    <a:p>
                      <a:pPr>
                        <a:lnSpc>
                          <a:spcPct val="115000"/>
                        </a:lnSpc>
                        <a:spcAft>
                          <a:spcPts val="0"/>
                        </a:spcAft>
                      </a:pPr>
                      <a:r>
                        <a:rPr lang="de-DE" sz="1400">
                          <a:effectLst/>
                        </a:rPr>
                        <a:t>Sinustec BS-200</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0,4 mm/A</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+- 0,6 mm</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0,3 mm/A</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+- 0,9 mm</a:t>
                      </a:r>
                      <a:endParaRPr lang="de-DE" sz="1400">
                        <a:effectLst/>
                        <a:latin typeface="Calibri"/>
                        <a:ea typeface="Calibri"/>
                        <a:cs typeface="Times New Roman"/>
                      </a:endParaRPr>
                    </a:p>
                  </a:txBody>
                  <a:tcPr marL="68580" marR="68580" marT="0" marB="0"/>
                </a:tc>
              </a:tr>
              <a:tr h="231371">
                <a:tc>
                  <a:txBody>
                    <a:bodyPr/>
                    <a:lstStyle/>
                    <a:p>
                      <a:pPr>
                        <a:lnSpc>
                          <a:spcPct val="115000"/>
                        </a:lnSpc>
                        <a:spcAft>
                          <a:spcPts val="0"/>
                        </a:spcAft>
                      </a:pPr>
                      <a:r>
                        <a:rPr lang="de-DE" sz="1400" dirty="0" smtClean="0">
                          <a:effectLst/>
                        </a:rPr>
                        <a:t>Blanko</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0,05 mm/A</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+- 0,075 mm</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0,06 mm/A</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+- 0,18 mm</a:t>
                      </a:r>
                      <a:endParaRPr lang="de-DE" sz="1400" dirty="0">
                        <a:effectLst/>
                        <a:latin typeface="Calibri"/>
                        <a:ea typeface="Calibri"/>
                        <a:cs typeface="Times New Roman"/>
                      </a:endParaRPr>
                    </a:p>
                  </a:txBody>
                  <a:tcPr marL="68580" marR="68580" marT="0" marB="0"/>
                </a:tc>
              </a:tr>
              <a:tr h="252360">
                <a:tc>
                  <a:txBody>
                    <a:bodyPr/>
                    <a:lstStyle/>
                    <a:p>
                      <a:pPr>
                        <a:lnSpc>
                          <a:spcPct val="115000"/>
                        </a:lnSpc>
                        <a:spcAft>
                          <a:spcPts val="0"/>
                        </a:spcAft>
                      </a:pPr>
                      <a:r>
                        <a:rPr lang="de-DE" sz="1400" dirty="0" err="1">
                          <a:effectLst/>
                        </a:rPr>
                        <a:t>Monacor</a:t>
                      </a:r>
                      <a:r>
                        <a:rPr lang="de-DE" sz="1400" dirty="0">
                          <a:effectLst/>
                        </a:rPr>
                        <a:t> BR-25</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0,2 mm/A</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+- 0,3 mm</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0,2 mm/A</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+- 0,6 mm</a:t>
                      </a:r>
                      <a:endParaRPr lang="de-DE" sz="1400" dirty="0">
                        <a:effectLst/>
                        <a:latin typeface="Calibri"/>
                        <a:ea typeface="Calibri"/>
                        <a:cs typeface="Times New Roman"/>
                      </a:endParaRPr>
                    </a:p>
                  </a:txBody>
                  <a:tcPr marL="68580" marR="68580" marT="0" marB="0"/>
                </a:tc>
              </a:tr>
            </a:tbl>
          </a:graphicData>
        </a:graphic>
      </p:graphicFrame>
      <p:sp>
        <p:nvSpPr>
          <p:cNvPr id="3" name="Titel 2"/>
          <p:cNvSpPr>
            <a:spLocks noGrp="1"/>
          </p:cNvSpPr>
          <p:nvPr>
            <p:ph type="title"/>
          </p:nvPr>
        </p:nvSpPr>
        <p:spPr>
          <a:xfrm>
            <a:off x="467544" y="260648"/>
            <a:ext cx="8229600" cy="1143000"/>
          </a:xfrm>
        </p:spPr>
        <p:txBody>
          <a:bodyPr>
            <a:normAutofit/>
          </a:bodyPr>
          <a:lstStyle/>
          <a:p>
            <a:r>
              <a:rPr lang="de-DE" sz="2800" dirty="0" smtClean="0"/>
              <a:t>Auslenkungsfaktor der Aktoren im Arbeitsbereich bei jeweils zwei Stromstärken</a:t>
            </a:r>
            <a:endParaRPr lang="de-DE" sz="2800" dirty="0"/>
          </a:p>
        </p:txBody>
      </p:sp>
      <p:graphicFrame>
        <p:nvGraphicFramePr>
          <p:cNvPr id="5" name="Tabelle 4"/>
          <p:cNvGraphicFramePr>
            <a:graphicFrameLocks noGrp="1"/>
          </p:cNvGraphicFramePr>
          <p:nvPr>
            <p:extLst>
              <p:ext uri="{D42A27DB-BD31-4B8C-83A1-F6EECF244321}">
                <p14:modId xmlns:p14="http://schemas.microsoft.com/office/powerpoint/2010/main" val="2608422068"/>
              </p:ext>
            </p:extLst>
          </p:nvPr>
        </p:nvGraphicFramePr>
        <p:xfrm>
          <a:off x="611560" y="3284985"/>
          <a:ext cx="7778690" cy="1368151"/>
        </p:xfrm>
        <a:graphic>
          <a:graphicData uri="http://schemas.openxmlformats.org/drawingml/2006/table">
            <a:tbl>
              <a:tblPr firstRow="1" firstCol="1" bandRow="1">
                <a:tableStyleId>{5C22544A-7EE6-4342-B048-85BDC9FD1C3A}</a:tableStyleId>
              </a:tblPr>
              <a:tblGrid>
                <a:gridCol w="1599357"/>
                <a:gridCol w="1599357"/>
                <a:gridCol w="1467488"/>
                <a:gridCol w="1556244"/>
                <a:gridCol w="1556244"/>
              </a:tblGrid>
              <a:tr h="260960">
                <a:tc>
                  <a:txBody>
                    <a:bodyPr/>
                    <a:lstStyle/>
                    <a:p>
                      <a:pPr>
                        <a:lnSpc>
                          <a:spcPct val="115000"/>
                        </a:lnSpc>
                        <a:spcAft>
                          <a:spcPts val="0"/>
                        </a:spcAft>
                      </a:pPr>
                      <a:r>
                        <a:rPr lang="de-DE" sz="1400" dirty="0">
                          <a:effectLst/>
                        </a:rPr>
                        <a:t> </a:t>
                      </a:r>
                      <a:endParaRPr lang="de-DE" sz="1400" dirty="0">
                        <a:effectLst/>
                        <a:latin typeface="Calibri"/>
                        <a:ea typeface="Calibri"/>
                        <a:cs typeface="Times New Roman"/>
                      </a:endParaRPr>
                    </a:p>
                  </a:txBody>
                  <a:tcPr marL="68580" marR="68580" marT="0" marB="0"/>
                </a:tc>
                <a:tc gridSpan="2">
                  <a:txBody>
                    <a:bodyPr/>
                    <a:lstStyle/>
                    <a:p>
                      <a:pPr>
                        <a:lnSpc>
                          <a:spcPct val="115000"/>
                        </a:lnSpc>
                        <a:spcAft>
                          <a:spcPts val="0"/>
                        </a:spcAft>
                      </a:pPr>
                      <a:r>
                        <a:rPr lang="de-DE" sz="1400">
                          <a:effectLst/>
                        </a:rPr>
                        <a:t>0,5 A</a:t>
                      </a:r>
                      <a:endParaRPr lang="de-DE" sz="1400">
                        <a:effectLst/>
                        <a:latin typeface="Calibri"/>
                        <a:ea typeface="Calibri"/>
                        <a:cs typeface="Times New Roman"/>
                      </a:endParaRPr>
                    </a:p>
                  </a:txBody>
                  <a:tcPr marL="68580" marR="68580" marT="0" marB="0"/>
                </a:tc>
                <a:tc hMerge="1">
                  <a:txBody>
                    <a:bodyPr/>
                    <a:lstStyle/>
                    <a:p>
                      <a:endParaRPr lang="de-DE"/>
                    </a:p>
                  </a:txBody>
                  <a:tcPr/>
                </a:tc>
                <a:tc gridSpan="2">
                  <a:txBody>
                    <a:bodyPr/>
                    <a:lstStyle/>
                    <a:p>
                      <a:pPr>
                        <a:lnSpc>
                          <a:spcPct val="115000"/>
                        </a:lnSpc>
                        <a:spcAft>
                          <a:spcPts val="0"/>
                        </a:spcAft>
                      </a:pPr>
                      <a:r>
                        <a:rPr lang="de-DE" sz="1400" dirty="0">
                          <a:effectLst/>
                        </a:rPr>
                        <a:t>1 A</a:t>
                      </a:r>
                      <a:endParaRPr lang="de-DE" sz="1400" dirty="0">
                        <a:effectLst/>
                        <a:latin typeface="Calibri"/>
                        <a:ea typeface="Calibri"/>
                        <a:cs typeface="Times New Roman"/>
                      </a:endParaRPr>
                    </a:p>
                  </a:txBody>
                  <a:tcPr marL="68580" marR="68580" marT="0" marB="0"/>
                </a:tc>
                <a:tc hMerge="1">
                  <a:txBody>
                    <a:bodyPr/>
                    <a:lstStyle/>
                    <a:p>
                      <a:endParaRPr lang="de-DE"/>
                    </a:p>
                  </a:txBody>
                  <a:tcPr/>
                </a:tc>
              </a:tr>
              <a:tr h="274578">
                <a:tc>
                  <a:txBody>
                    <a:bodyPr/>
                    <a:lstStyle/>
                    <a:p>
                      <a:pPr>
                        <a:lnSpc>
                          <a:spcPct val="115000"/>
                        </a:lnSpc>
                        <a:spcAft>
                          <a:spcPts val="0"/>
                        </a:spcAft>
                      </a:pPr>
                      <a:r>
                        <a:rPr lang="de-DE" sz="1400" dirty="0">
                          <a:effectLst/>
                        </a:rPr>
                        <a:t>Aktor</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Kennlinien Wert</a:t>
                      </a:r>
                      <a:endParaRPr lang="de-DE" sz="1400" u="sng"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Auslenkung</a:t>
                      </a:r>
                      <a:endParaRPr lang="de-DE" sz="1400" u="sng"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Kennlinien</a:t>
                      </a:r>
                      <a:r>
                        <a:rPr lang="de-DE" sz="1400" dirty="0">
                          <a:effectLst/>
                        </a:rPr>
                        <a:t> </a:t>
                      </a:r>
                      <a:r>
                        <a:rPr lang="de-DE" sz="1400" u="sng" dirty="0">
                          <a:effectLst/>
                        </a:rPr>
                        <a:t>Wert</a:t>
                      </a:r>
                      <a:endParaRPr lang="de-DE" sz="1400" u="sng"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Auslenkung</a:t>
                      </a:r>
                      <a:endParaRPr lang="de-DE" sz="1400" u="sng" dirty="0">
                        <a:effectLst/>
                        <a:latin typeface="Calibri"/>
                        <a:ea typeface="Calibri"/>
                        <a:cs typeface="Times New Roman"/>
                      </a:endParaRPr>
                    </a:p>
                  </a:txBody>
                  <a:tcPr marL="68580" marR="68580" marT="0" marB="0"/>
                </a:tc>
              </a:tr>
              <a:tr h="310693">
                <a:tc>
                  <a:txBody>
                    <a:bodyPr/>
                    <a:lstStyle/>
                    <a:p>
                      <a:pPr>
                        <a:lnSpc>
                          <a:spcPct val="115000"/>
                        </a:lnSpc>
                        <a:spcAft>
                          <a:spcPts val="0"/>
                        </a:spcAft>
                      </a:pPr>
                      <a:r>
                        <a:rPr lang="de-DE" sz="1400" dirty="0" err="1">
                          <a:effectLst/>
                        </a:rPr>
                        <a:t>Visaton</a:t>
                      </a:r>
                      <a:r>
                        <a:rPr lang="de-DE" sz="1400" dirty="0">
                          <a:effectLst/>
                        </a:rPr>
                        <a:t> EX 45 S</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0,4 mm/A</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+- 0,2 mm</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0,5 mm/A</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+- 0,5 mm</a:t>
                      </a:r>
                      <a:endParaRPr lang="de-DE" sz="1400" dirty="0">
                        <a:effectLst/>
                        <a:latin typeface="Calibri"/>
                        <a:ea typeface="Calibri"/>
                        <a:cs typeface="Times New Roman"/>
                      </a:endParaRPr>
                    </a:p>
                  </a:txBody>
                  <a:tcPr marL="68580" marR="68580" marT="0" marB="0"/>
                </a:tc>
              </a:tr>
              <a:tr h="521920">
                <a:tc>
                  <a:txBody>
                    <a:bodyPr/>
                    <a:lstStyle/>
                    <a:p>
                      <a:pPr>
                        <a:lnSpc>
                          <a:spcPct val="115000"/>
                        </a:lnSpc>
                        <a:spcAft>
                          <a:spcPts val="0"/>
                        </a:spcAft>
                      </a:pPr>
                      <a:r>
                        <a:rPr lang="de-DE" sz="1400" dirty="0" err="1">
                          <a:effectLst/>
                        </a:rPr>
                        <a:t>Heddier</a:t>
                      </a:r>
                      <a:r>
                        <a:rPr lang="de-DE" sz="1400" dirty="0">
                          <a:effectLst/>
                        </a:rPr>
                        <a:t> LK-KS 20</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0,5 mm/A</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+- 0,25 mm</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1 mm/A</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+- 1 mm</a:t>
                      </a:r>
                      <a:endParaRPr lang="de-DE" sz="1400" dirty="0">
                        <a:effectLst/>
                        <a:latin typeface="Calibri"/>
                        <a:ea typeface="Calibri"/>
                        <a:cs typeface="Times New Roman"/>
                      </a:endParaRPr>
                    </a:p>
                  </a:txBody>
                  <a:tcPr marL="68580" marR="68580" marT="0" marB="0"/>
                </a:tc>
              </a:tr>
            </a:tbl>
          </a:graphicData>
        </a:graphic>
      </p:graphicFrame>
      <p:sp>
        <p:nvSpPr>
          <p:cNvPr id="2" name="Textfeld 1"/>
          <p:cNvSpPr txBox="1"/>
          <p:nvPr/>
        </p:nvSpPr>
        <p:spPr>
          <a:xfrm>
            <a:off x="541377" y="1556792"/>
            <a:ext cx="7920880" cy="307777"/>
          </a:xfrm>
          <a:prstGeom prst="rect">
            <a:avLst/>
          </a:prstGeom>
          <a:noFill/>
        </p:spPr>
        <p:txBody>
          <a:bodyPr wrap="square" rtlCol="0">
            <a:spAutoFit/>
          </a:bodyPr>
          <a:lstStyle/>
          <a:p>
            <a:r>
              <a:rPr lang="de-DE" sz="1400" dirty="0" smtClean="0"/>
              <a:t>Die folgenden Werte beziehen sich auf den linearen Bereich:</a:t>
            </a:r>
            <a:endParaRPr lang="de-DE" sz="1400" dirty="0"/>
          </a:p>
        </p:txBody>
      </p:sp>
      <p:graphicFrame>
        <p:nvGraphicFramePr>
          <p:cNvPr id="6" name="Tabelle 5"/>
          <p:cNvGraphicFramePr>
            <a:graphicFrameLocks noGrp="1"/>
          </p:cNvGraphicFramePr>
          <p:nvPr>
            <p:extLst>
              <p:ext uri="{D42A27DB-BD31-4B8C-83A1-F6EECF244321}">
                <p14:modId xmlns:p14="http://schemas.microsoft.com/office/powerpoint/2010/main" val="3279840506"/>
              </p:ext>
            </p:extLst>
          </p:nvPr>
        </p:nvGraphicFramePr>
        <p:xfrm>
          <a:off x="683567" y="4869160"/>
          <a:ext cx="7778690" cy="1296144"/>
        </p:xfrm>
        <a:graphic>
          <a:graphicData uri="http://schemas.openxmlformats.org/drawingml/2006/table">
            <a:tbl>
              <a:tblPr firstRow="1" firstCol="1" bandRow="1">
                <a:tableStyleId>{5C22544A-7EE6-4342-B048-85BDC9FD1C3A}</a:tableStyleId>
              </a:tblPr>
              <a:tblGrid>
                <a:gridCol w="1599357"/>
                <a:gridCol w="1599357"/>
                <a:gridCol w="1467488"/>
                <a:gridCol w="1556244"/>
                <a:gridCol w="1556244"/>
              </a:tblGrid>
              <a:tr h="260960">
                <a:tc>
                  <a:txBody>
                    <a:bodyPr/>
                    <a:lstStyle/>
                    <a:p>
                      <a:pPr>
                        <a:lnSpc>
                          <a:spcPct val="115000"/>
                        </a:lnSpc>
                        <a:spcAft>
                          <a:spcPts val="0"/>
                        </a:spcAft>
                      </a:pPr>
                      <a:r>
                        <a:rPr lang="de-DE" sz="1400" dirty="0">
                          <a:effectLst/>
                        </a:rPr>
                        <a:t> </a:t>
                      </a:r>
                      <a:endParaRPr lang="de-DE" sz="1400" dirty="0">
                        <a:effectLst/>
                        <a:latin typeface="Calibri"/>
                        <a:ea typeface="Calibri"/>
                        <a:cs typeface="Times New Roman"/>
                      </a:endParaRPr>
                    </a:p>
                  </a:txBody>
                  <a:tcPr marL="68580" marR="68580" marT="0" marB="0"/>
                </a:tc>
                <a:tc gridSpan="2">
                  <a:txBody>
                    <a:bodyPr/>
                    <a:lstStyle/>
                    <a:p>
                      <a:pPr>
                        <a:lnSpc>
                          <a:spcPct val="115000"/>
                        </a:lnSpc>
                        <a:spcAft>
                          <a:spcPts val="0"/>
                        </a:spcAft>
                      </a:pPr>
                      <a:r>
                        <a:rPr lang="de-DE" sz="1400" dirty="0" smtClean="0">
                          <a:effectLst/>
                        </a:rPr>
                        <a:t>0,25</a:t>
                      </a:r>
                      <a:r>
                        <a:rPr lang="de-DE" sz="1400" baseline="0" dirty="0" smtClean="0">
                          <a:effectLst/>
                        </a:rPr>
                        <a:t> </a:t>
                      </a:r>
                      <a:r>
                        <a:rPr lang="de-DE" sz="1400" dirty="0" smtClean="0">
                          <a:effectLst/>
                        </a:rPr>
                        <a:t>A</a:t>
                      </a:r>
                      <a:endParaRPr lang="de-DE" sz="1400" dirty="0">
                        <a:effectLst/>
                        <a:latin typeface="Calibri"/>
                        <a:ea typeface="Calibri"/>
                        <a:cs typeface="Times New Roman"/>
                      </a:endParaRPr>
                    </a:p>
                  </a:txBody>
                  <a:tcPr marL="68580" marR="68580" marT="0" marB="0"/>
                </a:tc>
                <a:tc hMerge="1">
                  <a:txBody>
                    <a:bodyPr/>
                    <a:lstStyle/>
                    <a:p>
                      <a:endParaRPr lang="de-DE"/>
                    </a:p>
                  </a:txBody>
                  <a:tcPr/>
                </a:tc>
                <a:tc gridSpan="2">
                  <a:txBody>
                    <a:bodyPr/>
                    <a:lstStyle/>
                    <a:p>
                      <a:pPr>
                        <a:lnSpc>
                          <a:spcPct val="115000"/>
                        </a:lnSpc>
                        <a:spcAft>
                          <a:spcPts val="0"/>
                        </a:spcAft>
                      </a:pPr>
                      <a:r>
                        <a:rPr lang="de-DE" sz="1400" dirty="0" smtClean="0">
                          <a:effectLst/>
                        </a:rPr>
                        <a:t>0,75 </a:t>
                      </a:r>
                      <a:r>
                        <a:rPr lang="de-DE" sz="1400" dirty="0">
                          <a:effectLst/>
                        </a:rPr>
                        <a:t>A</a:t>
                      </a:r>
                      <a:endParaRPr lang="de-DE" sz="1400" dirty="0">
                        <a:effectLst/>
                        <a:latin typeface="Calibri"/>
                        <a:ea typeface="Calibri"/>
                        <a:cs typeface="Times New Roman"/>
                      </a:endParaRPr>
                    </a:p>
                  </a:txBody>
                  <a:tcPr marL="68580" marR="68580" marT="0" marB="0"/>
                </a:tc>
                <a:tc hMerge="1">
                  <a:txBody>
                    <a:bodyPr/>
                    <a:lstStyle/>
                    <a:p>
                      <a:endParaRPr lang="de-DE"/>
                    </a:p>
                  </a:txBody>
                  <a:tcPr/>
                </a:tc>
              </a:tr>
              <a:tr h="274578">
                <a:tc>
                  <a:txBody>
                    <a:bodyPr/>
                    <a:lstStyle/>
                    <a:p>
                      <a:pPr>
                        <a:lnSpc>
                          <a:spcPct val="115000"/>
                        </a:lnSpc>
                        <a:spcAft>
                          <a:spcPts val="0"/>
                        </a:spcAft>
                      </a:pPr>
                      <a:r>
                        <a:rPr lang="de-DE" sz="1400" dirty="0">
                          <a:effectLst/>
                        </a:rPr>
                        <a:t>Aktor</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Kennlinien Wert</a:t>
                      </a:r>
                      <a:endParaRPr lang="de-DE" sz="1400" u="sng"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Auslenkung</a:t>
                      </a:r>
                      <a:endParaRPr lang="de-DE" sz="1400" u="sng"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Kennlinien</a:t>
                      </a:r>
                      <a:r>
                        <a:rPr lang="de-DE" sz="1400" dirty="0">
                          <a:effectLst/>
                        </a:rPr>
                        <a:t> </a:t>
                      </a:r>
                      <a:r>
                        <a:rPr lang="de-DE" sz="1400" u="sng" dirty="0">
                          <a:effectLst/>
                        </a:rPr>
                        <a:t>Wert</a:t>
                      </a:r>
                      <a:endParaRPr lang="de-DE" sz="1400" u="sng"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u="sng" dirty="0">
                          <a:effectLst/>
                        </a:rPr>
                        <a:t>Auslenkung</a:t>
                      </a:r>
                      <a:endParaRPr lang="de-DE" sz="1400" u="sng" dirty="0">
                        <a:effectLst/>
                        <a:latin typeface="Calibri"/>
                        <a:ea typeface="Calibri"/>
                        <a:cs typeface="Times New Roman"/>
                      </a:endParaRPr>
                    </a:p>
                  </a:txBody>
                  <a:tcPr marL="68580" marR="68580" marT="0" marB="0"/>
                </a:tc>
              </a:tr>
              <a:tr h="472574">
                <a:tc>
                  <a:txBody>
                    <a:bodyPr/>
                    <a:lstStyle/>
                    <a:p>
                      <a:pPr>
                        <a:lnSpc>
                          <a:spcPct val="115000"/>
                        </a:lnSpc>
                        <a:spcAft>
                          <a:spcPts val="0"/>
                        </a:spcAft>
                      </a:pPr>
                      <a:r>
                        <a:rPr lang="de-DE" sz="1400" dirty="0" smtClean="0">
                          <a:effectLst/>
                          <a:latin typeface="+mn-lt"/>
                          <a:ea typeface="Calibri"/>
                          <a:cs typeface="Times New Roman"/>
                        </a:rPr>
                        <a:t>BEI</a:t>
                      </a:r>
                      <a:r>
                        <a:rPr lang="de-DE" sz="1400" baseline="0" dirty="0" smtClean="0">
                          <a:effectLst/>
                          <a:latin typeface="+mn-lt"/>
                          <a:ea typeface="Calibri"/>
                          <a:cs typeface="Times New Roman"/>
                        </a:rPr>
                        <a:t> LA28-22-000A</a:t>
                      </a:r>
                      <a:endParaRPr lang="de-DE" sz="1400" dirty="0">
                        <a:effectLst/>
                        <a:latin typeface="+mn-lt"/>
                        <a:ea typeface="Calibri"/>
                        <a:cs typeface="Times New Roman"/>
                      </a:endParaRPr>
                    </a:p>
                  </a:txBody>
                  <a:tcPr marL="68580" marR="68580" marT="0" marB="0"/>
                </a:tc>
                <a:tc>
                  <a:txBody>
                    <a:bodyPr/>
                    <a:lstStyle/>
                    <a:p>
                      <a:pPr>
                        <a:lnSpc>
                          <a:spcPct val="115000"/>
                        </a:lnSpc>
                        <a:spcAft>
                          <a:spcPts val="0"/>
                        </a:spcAft>
                      </a:pPr>
                      <a:r>
                        <a:rPr lang="de-DE" sz="1400" dirty="0" smtClean="0">
                          <a:effectLst/>
                        </a:rPr>
                        <a:t>2,5 </a:t>
                      </a:r>
                      <a:r>
                        <a:rPr lang="de-DE" sz="1400" dirty="0">
                          <a:effectLst/>
                        </a:rPr>
                        <a:t>mm/A</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a:t>
                      </a:r>
                      <a:r>
                        <a:rPr lang="de-DE" sz="1400" dirty="0" smtClean="0">
                          <a:effectLst/>
                        </a:rPr>
                        <a:t>0,6 </a:t>
                      </a:r>
                      <a:r>
                        <a:rPr lang="de-DE" sz="1400" dirty="0">
                          <a:effectLst/>
                        </a:rPr>
                        <a:t>mm</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smtClean="0">
                          <a:effectLst/>
                        </a:rPr>
                        <a:t>2,5 </a:t>
                      </a:r>
                      <a:r>
                        <a:rPr lang="de-DE" sz="1400" dirty="0">
                          <a:effectLst/>
                        </a:rPr>
                        <a:t>mm/A</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a:t>
                      </a:r>
                      <a:r>
                        <a:rPr lang="de-DE" sz="1400" dirty="0" smtClean="0">
                          <a:effectLst/>
                        </a:rPr>
                        <a:t>1,9 </a:t>
                      </a:r>
                      <a:r>
                        <a:rPr lang="de-DE" sz="1400" dirty="0">
                          <a:effectLst/>
                        </a:rPr>
                        <a:t>mm</a:t>
                      </a:r>
                      <a:endParaRPr lang="de-DE" sz="1400" dirty="0">
                        <a:effectLst/>
                        <a:latin typeface="Calibri"/>
                        <a:ea typeface="Calibri"/>
                        <a:cs typeface="Times New Roman"/>
                      </a:endParaRPr>
                    </a:p>
                  </a:txBody>
                  <a:tcPr marL="68580" marR="68580" marT="0" marB="0"/>
                </a:tc>
              </a:tr>
              <a:tr h="269878">
                <a:tc>
                  <a:txBody>
                    <a:bodyPr/>
                    <a:lstStyle/>
                    <a:p>
                      <a:pPr>
                        <a:lnSpc>
                          <a:spcPct val="115000"/>
                        </a:lnSpc>
                        <a:spcAft>
                          <a:spcPts val="0"/>
                        </a:spcAft>
                      </a:pPr>
                      <a:r>
                        <a:rPr lang="de-DE" sz="1400" dirty="0" err="1" smtClean="0">
                          <a:effectLst/>
                        </a:rPr>
                        <a:t>Vilcoxon</a:t>
                      </a:r>
                      <a:r>
                        <a:rPr lang="de-DE" sz="1400" baseline="0" dirty="0" smtClean="0">
                          <a:effectLst/>
                        </a:rPr>
                        <a:t> F3</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smtClean="0">
                          <a:effectLst/>
                        </a:rPr>
                        <a:t>0,3 </a:t>
                      </a:r>
                      <a:r>
                        <a:rPr lang="de-DE" sz="1400" dirty="0">
                          <a:effectLst/>
                        </a:rPr>
                        <a:t>mm/A</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a:t>
                      </a:r>
                      <a:r>
                        <a:rPr lang="de-DE" sz="1400" dirty="0" smtClean="0">
                          <a:effectLst/>
                        </a:rPr>
                        <a:t>0,075 </a:t>
                      </a:r>
                      <a:r>
                        <a:rPr lang="de-DE" sz="1400" dirty="0">
                          <a:effectLst/>
                        </a:rPr>
                        <a:t>mm</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smtClean="0">
                          <a:effectLst/>
                        </a:rPr>
                        <a:t>0,3 </a:t>
                      </a:r>
                      <a:r>
                        <a:rPr lang="de-DE" sz="1400" dirty="0">
                          <a:effectLst/>
                        </a:rPr>
                        <a:t>mm/A</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a:t>
                      </a:r>
                      <a:r>
                        <a:rPr lang="de-DE" sz="1400" dirty="0" smtClean="0">
                          <a:effectLst/>
                        </a:rPr>
                        <a:t>0,23 </a:t>
                      </a:r>
                      <a:r>
                        <a:rPr lang="de-DE" sz="1400" dirty="0">
                          <a:effectLst/>
                        </a:rPr>
                        <a:t>mm</a:t>
                      </a:r>
                      <a:endParaRPr lang="de-DE" sz="1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3460469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1268760"/>
            <a:ext cx="8676257" cy="4525963"/>
          </a:xfrm>
        </p:spPr>
        <p:txBody>
          <a:bodyPr>
            <a:normAutofit/>
          </a:bodyPr>
          <a:lstStyle/>
          <a:p>
            <a:pPr marL="109728" indent="0">
              <a:buNone/>
            </a:pPr>
            <a:r>
              <a:rPr lang="de-DE" sz="1800" b="1" dirty="0" smtClean="0"/>
              <a:t>			Typ</a:t>
            </a:r>
            <a:r>
              <a:rPr lang="de-DE" sz="1800" dirty="0"/>
              <a:t>: 			</a:t>
            </a:r>
            <a:r>
              <a:rPr lang="de-DE" sz="1800" dirty="0" smtClean="0"/>
              <a:t>	</a:t>
            </a:r>
            <a:r>
              <a:rPr lang="de-DE" sz="1800" dirty="0" err="1" smtClean="0"/>
              <a:t>Exciter</a:t>
            </a:r>
            <a:r>
              <a:rPr lang="de-DE" sz="1800" dirty="0" smtClean="0"/>
              <a:t> 				             </a:t>
            </a:r>
            <a:r>
              <a:rPr lang="de-DE" sz="1800" b="1" dirty="0" smtClean="0"/>
              <a:t>Nennbelastbarkeit </a:t>
            </a:r>
            <a:r>
              <a:rPr lang="de-DE" sz="1800" b="1" dirty="0"/>
              <a:t>RMS</a:t>
            </a:r>
            <a:r>
              <a:rPr lang="de-DE" sz="1800" b="1" dirty="0" smtClean="0"/>
              <a:t>:</a:t>
            </a:r>
            <a:r>
              <a:rPr lang="de-DE" sz="1800" dirty="0" smtClean="0"/>
              <a:t>		100 </a:t>
            </a:r>
            <a:r>
              <a:rPr lang="de-DE" sz="1800" dirty="0"/>
              <a:t>W	</a:t>
            </a:r>
            <a:br>
              <a:rPr lang="de-DE" sz="1800" dirty="0"/>
            </a:br>
            <a:r>
              <a:rPr lang="de-DE" sz="1800" dirty="0" smtClean="0"/>
              <a:t>			</a:t>
            </a:r>
            <a:r>
              <a:rPr lang="de-DE" sz="1800" b="1" dirty="0" smtClean="0"/>
              <a:t>Maximale </a:t>
            </a:r>
            <a:r>
              <a:rPr lang="de-DE" sz="1800" b="1" dirty="0"/>
              <a:t>Belastbarkeit:</a:t>
            </a:r>
            <a:r>
              <a:rPr lang="de-DE" sz="1800" dirty="0"/>
              <a:t>	</a:t>
            </a:r>
            <a:r>
              <a:rPr lang="de-DE" sz="1800" dirty="0" smtClean="0"/>
              <a:t>	200 </a:t>
            </a:r>
            <a:r>
              <a:rPr lang="de-DE" sz="1800" dirty="0"/>
              <a:t>W</a:t>
            </a:r>
            <a:br>
              <a:rPr lang="de-DE" sz="1800" dirty="0"/>
            </a:br>
            <a:r>
              <a:rPr lang="de-DE" sz="1800" dirty="0" smtClean="0"/>
              <a:t>			</a:t>
            </a:r>
            <a:r>
              <a:rPr lang="de-DE" sz="1800" b="1" dirty="0" smtClean="0"/>
              <a:t>Nennimpedanz</a:t>
            </a:r>
            <a:r>
              <a:rPr lang="de-DE" sz="1800" dirty="0" smtClean="0"/>
              <a:t> </a:t>
            </a:r>
            <a:r>
              <a:rPr lang="de-DE" sz="1800" b="1" dirty="0"/>
              <a:t>Z</a:t>
            </a:r>
            <a:r>
              <a:rPr lang="de-DE" sz="1800" dirty="0"/>
              <a:t>:		</a:t>
            </a:r>
            <a:r>
              <a:rPr lang="de-DE" sz="1800" dirty="0" smtClean="0"/>
              <a:t>4 </a:t>
            </a:r>
            <a:r>
              <a:rPr lang="de-DE" sz="1800" dirty="0"/>
              <a:t>Ω </a:t>
            </a:r>
            <a:br>
              <a:rPr lang="de-DE" sz="1800" dirty="0"/>
            </a:br>
            <a:r>
              <a:rPr lang="de-DE" sz="1800" dirty="0" smtClean="0"/>
              <a:t>			</a:t>
            </a:r>
            <a:r>
              <a:rPr lang="de-DE" sz="1800" b="1" dirty="0" smtClean="0"/>
              <a:t>Frequenzbereich</a:t>
            </a:r>
            <a:r>
              <a:rPr lang="de-DE" sz="1800" b="1" dirty="0"/>
              <a:t>:</a:t>
            </a:r>
            <a:r>
              <a:rPr lang="de-DE" sz="1800" dirty="0"/>
              <a:t>		</a:t>
            </a:r>
            <a:r>
              <a:rPr lang="de-DE" sz="1800" dirty="0" smtClean="0"/>
              <a:t>25 </a:t>
            </a:r>
            <a:r>
              <a:rPr lang="de-DE" sz="1800" dirty="0"/>
              <a:t>- 55 Hz</a:t>
            </a:r>
            <a:br>
              <a:rPr lang="de-DE" sz="1800" dirty="0"/>
            </a:br>
            <a:r>
              <a:rPr lang="de-DE" sz="1800" dirty="0" smtClean="0"/>
              <a:t>			</a:t>
            </a:r>
            <a:r>
              <a:rPr lang="de-DE" sz="1800" b="1" dirty="0" smtClean="0"/>
              <a:t>Gewicht</a:t>
            </a:r>
            <a:r>
              <a:rPr lang="de-DE" sz="1800" b="1" dirty="0"/>
              <a:t>:</a:t>
            </a:r>
            <a:r>
              <a:rPr lang="de-DE" sz="1800" dirty="0"/>
              <a:t>			</a:t>
            </a:r>
            <a:r>
              <a:rPr lang="de-DE" sz="1800" dirty="0" smtClean="0"/>
              <a:t>1,2 </a:t>
            </a:r>
            <a:r>
              <a:rPr lang="de-DE" sz="1800" dirty="0"/>
              <a:t>kg</a:t>
            </a:r>
            <a:br>
              <a:rPr lang="de-DE" sz="1800" dirty="0"/>
            </a:br>
            <a:r>
              <a:rPr lang="de-DE" sz="1800" dirty="0" smtClean="0"/>
              <a:t>			</a:t>
            </a:r>
            <a:r>
              <a:rPr lang="de-DE" sz="1800" b="1" dirty="0" smtClean="0"/>
              <a:t>Abmessungen </a:t>
            </a:r>
            <a:r>
              <a:rPr lang="de-DE" sz="1800" b="1" dirty="0"/>
              <a:t>(D, T):</a:t>
            </a:r>
            <a:r>
              <a:rPr lang="de-DE" sz="1800" dirty="0"/>
              <a:t>		158 mm, 45 mm</a:t>
            </a:r>
          </a:p>
          <a:p>
            <a:pPr marL="109728" indent="0">
              <a:buNone/>
            </a:pPr>
            <a:r>
              <a:rPr lang="de-DE" sz="1800" dirty="0"/>
              <a:t>			</a:t>
            </a:r>
            <a:r>
              <a:rPr lang="de-DE" sz="1800" b="1" dirty="0"/>
              <a:t>Induktivität:</a:t>
            </a:r>
            <a:r>
              <a:rPr lang="de-DE" sz="1800" dirty="0"/>
              <a:t>		      		</a:t>
            </a:r>
          </a:p>
          <a:p>
            <a:pPr marL="109728" indent="0">
              <a:buNone/>
            </a:pPr>
            <a:r>
              <a:rPr lang="de-DE" sz="1800" b="1" dirty="0"/>
              <a:t>			</a:t>
            </a:r>
            <a:r>
              <a:rPr lang="de-DE" sz="1800" b="1" dirty="0" smtClean="0"/>
              <a:t>gem</a:t>
            </a:r>
            <a:r>
              <a:rPr lang="de-DE" sz="1800" b="1" dirty="0"/>
              <a:t>. Resonanzfrequenz:    </a:t>
            </a:r>
            <a:r>
              <a:rPr lang="de-DE" sz="1800" b="1" dirty="0" smtClean="0"/>
              <a:t>	</a:t>
            </a:r>
            <a:r>
              <a:rPr lang="de-DE" sz="1800" dirty="0" smtClean="0"/>
              <a:t>66 </a:t>
            </a:r>
            <a:r>
              <a:rPr lang="de-DE" sz="1800" dirty="0"/>
              <a:t>Hz</a:t>
            </a:r>
            <a:endParaRPr lang="de-DE" sz="1800" b="1" dirty="0"/>
          </a:p>
          <a:p>
            <a:pPr marL="109728" indent="0">
              <a:buNone/>
            </a:pPr>
            <a:endParaRPr lang="de-DE" sz="1800" dirty="0"/>
          </a:p>
        </p:txBody>
      </p:sp>
      <p:sp>
        <p:nvSpPr>
          <p:cNvPr id="3" name="Titel 2"/>
          <p:cNvSpPr>
            <a:spLocks noGrp="1"/>
          </p:cNvSpPr>
          <p:nvPr>
            <p:ph type="title"/>
          </p:nvPr>
        </p:nvSpPr>
        <p:spPr>
          <a:xfrm>
            <a:off x="467544" y="232283"/>
            <a:ext cx="8229600" cy="1143000"/>
          </a:xfrm>
        </p:spPr>
        <p:txBody>
          <a:bodyPr>
            <a:normAutofit/>
          </a:bodyPr>
          <a:lstStyle/>
          <a:p>
            <a:r>
              <a:rPr lang="de-DE" sz="3200" dirty="0" smtClean="0"/>
              <a:t>3.2 </a:t>
            </a:r>
            <a:r>
              <a:rPr lang="de-DE" sz="3200" dirty="0" err="1"/>
              <a:t>Reckhorn</a:t>
            </a:r>
            <a:r>
              <a:rPr lang="de-DE" sz="3200" dirty="0"/>
              <a:t> </a:t>
            </a:r>
            <a:r>
              <a:rPr lang="de-DE" sz="3200" dirty="0" smtClean="0"/>
              <a:t>BS-200</a:t>
            </a:r>
            <a:endParaRPr lang="de-DE" sz="3200" dirty="0"/>
          </a:p>
        </p:txBody>
      </p:sp>
      <p:pic>
        <p:nvPicPr>
          <p:cNvPr id="5122" name="Picture 2" descr="C:\Users\mathes\Desktop\Unbenannt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268760"/>
            <a:ext cx="2664296" cy="272424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mathes\Desktop\Unbenannt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3893456"/>
            <a:ext cx="3029677" cy="2934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Logo LB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7331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a:xfrm>
            <a:off x="467544" y="260648"/>
            <a:ext cx="8229600" cy="1143000"/>
          </a:xfrm>
        </p:spPr>
        <p:txBody>
          <a:bodyPr>
            <a:normAutofit/>
          </a:bodyPr>
          <a:lstStyle/>
          <a:p>
            <a:pPr>
              <a:lnSpc>
                <a:spcPct val="115000"/>
              </a:lnSpc>
              <a:spcAft>
                <a:spcPts val="0"/>
              </a:spcAft>
            </a:pPr>
            <a:r>
              <a:rPr lang="de-DE" sz="2800" dirty="0">
                <a:effectLst/>
              </a:rPr>
              <a:t>Größte Auslenkung während der Messungen</a:t>
            </a:r>
            <a:endParaRPr lang="de-DE" sz="2800" dirty="0">
              <a:effectLst/>
              <a:latin typeface="Calibri"/>
              <a:ea typeface="Calibri"/>
              <a:cs typeface="Times New Roman"/>
            </a:endParaRPr>
          </a:p>
        </p:txBody>
      </p:sp>
      <p:graphicFrame>
        <p:nvGraphicFramePr>
          <p:cNvPr id="8" name="Tabelle 7"/>
          <p:cNvGraphicFramePr>
            <a:graphicFrameLocks noGrp="1"/>
          </p:cNvGraphicFramePr>
          <p:nvPr>
            <p:extLst>
              <p:ext uri="{D42A27DB-BD31-4B8C-83A1-F6EECF244321}">
                <p14:modId xmlns:p14="http://schemas.microsoft.com/office/powerpoint/2010/main" val="181551187"/>
              </p:ext>
            </p:extLst>
          </p:nvPr>
        </p:nvGraphicFramePr>
        <p:xfrm>
          <a:off x="2123728" y="2780928"/>
          <a:ext cx="5832648" cy="1584174"/>
        </p:xfrm>
        <a:graphic>
          <a:graphicData uri="http://schemas.openxmlformats.org/drawingml/2006/table">
            <a:tbl>
              <a:tblPr firstRow="1" firstCol="1" bandRow="1">
                <a:tableStyleId>{5C22544A-7EE6-4342-B048-85BDC9FD1C3A}</a:tableStyleId>
              </a:tblPr>
              <a:tblGrid>
                <a:gridCol w="1805344"/>
                <a:gridCol w="4027304"/>
              </a:tblGrid>
              <a:tr h="264029">
                <a:tc>
                  <a:txBody>
                    <a:bodyPr/>
                    <a:lstStyle/>
                    <a:p>
                      <a:pPr>
                        <a:lnSpc>
                          <a:spcPct val="115000"/>
                        </a:lnSpc>
                        <a:spcAft>
                          <a:spcPts val="0"/>
                        </a:spcAft>
                      </a:pPr>
                      <a:r>
                        <a:rPr lang="de-DE" sz="1400" dirty="0">
                          <a:effectLst/>
                        </a:rPr>
                        <a:t>Aktor</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Größte </a:t>
                      </a:r>
                      <a:r>
                        <a:rPr lang="de-DE" sz="1400" dirty="0" smtClean="0">
                          <a:effectLst/>
                        </a:rPr>
                        <a:t>Auslenkung während der Messungen</a:t>
                      </a:r>
                      <a:endParaRPr lang="de-DE" sz="1400" dirty="0">
                        <a:effectLst/>
                        <a:latin typeface="Calibri"/>
                        <a:ea typeface="Calibri"/>
                        <a:cs typeface="Times New Roman"/>
                      </a:endParaRPr>
                    </a:p>
                  </a:txBody>
                  <a:tcPr marL="68580" marR="68580" marT="0" marB="0"/>
                </a:tc>
              </a:tr>
              <a:tr h="264029">
                <a:tc>
                  <a:txBody>
                    <a:bodyPr/>
                    <a:lstStyle/>
                    <a:p>
                      <a:pPr>
                        <a:lnSpc>
                          <a:spcPct val="115000"/>
                        </a:lnSpc>
                        <a:spcAft>
                          <a:spcPts val="0"/>
                        </a:spcAft>
                      </a:pPr>
                      <a:r>
                        <a:rPr lang="de-DE" sz="1400">
                          <a:effectLst/>
                        </a:rPr>
                        <a:t>Sinustec BS-200</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a:effectLst/>
                        </a:rPr>
                        <a:t>+- 4,2 mm</a:t>
                      </a:r>
                      <a:endParaRPr lang="de-DE" sz="1400">
                        <a:effectLst/>
                        <a:latin typeface="Calibri"/>
                        <a:ea typeface="Calibri"/>
                        <a:cs typeface="Times New Roman"/>
                      </a:endParaRPr>
                    </a:p>
                  </a:txBody>
                  <a:tcPr marL="68580" marR="68580" marT="0" marB="0"/>
                </a:tc>
              </a:tr>
              <a:tr h="264029">
                <a:tc>
                  <a:txBody>
                    <a:bodyPr/>
                    <a:lstStyle/>
                    <a:p>
                      <a:pPr>
                        <a:lnSpc>
                          <a:spcPct val="115000"/>
                        </a:lnSpc>
                        <a:spcAft>
                          <a:spcPts val="0"/>
                        </a:spcAft>
                      </a:pPr>
                      <a:r>
                        <a:rPr lang="de-DE" sz="1400">
                          <a:effectLst/>
                        </a:rPr>
                        <a:t>Blanko</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+- 1,8 mm</a:t>
                      </a:r>
                      <a:endParaRPr lang="de-DE" sz="1400" dirty="0">
                        <a:effectLst/>
                        <a:latin typeface="Calibri"/>
                        <a:ea typeface="Calibri"/>
                        <a:cs typeface="Times New Roman"/>
                      </a:endParaRPr>
                    </a:p>
                  </a:txBody>
                  <a:tcPr marL="68580" marR="68580" marT="0" marB="0"/>
                </a:tc>
              </a:tr>
              <a:tr h="264029">
                <a:tc>
                  <a:txBody>
                    <a:bodyPr/>
                    <a:lstStyle/>
                    <a:p>
                      <a:pPr>
                        <a:lnSpc>
                          <a:spcPct val="115000"/>
                        </a:lnSpc>
                        <a:spcAft>
                          <a:spcPts val="0"/>
                        </a:spcAft>
                      </a:pPr>
                      <a:r>
                        <a:rPr lang="de-DE" sz="1400">
                          <a:effectLst/>
                        </a:rPr>
                        <a:t>Monacor BR-25</a:t>
                      </a:r>
                      <a:endParaRPr lang="de-DE" sz="140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+- 2,6 mm</a:t>
                      </a:r>
                      <a:endParaRPr lang="de-DE" sz="1400" dirty="0">
                        <a:effectLst/>
                        <a:latin typeface="Calibri"/>
                        <a:ea typeface="Calibri"/>
                        <a:cs typeface="Times New Roman"/>
                      </a:endParaRPr>
                    </a:p>
                  </a:txBody>
                  <a:tcPr marL="68580" marR="68580" marT="0" marB="0"/>
                </a:tc>
              </a:tr>
              <a:tr h="264029">
                <a:tc>
                  <a:txBody>
                    <a:bodyPr/>
                    <a:lstStyle/>
                    <a:p>
                      <a:pPr>
                        <a:lnSpc>
                          <a:spcPct val="115000"/>
                        </a:lnSpc>
                        <a:spcAft>
                          <a:spcPts val="0"/>
                        </a:spcAft>
                      </a:pPr>
                      <a:r>
                        <a:rPr lang="de-DE" sz="1400" dirty="0" err="1">
                          <a:effectLst/>
                        </a:rPr>
                        <a:t>Visaton</a:t>
                      </a:r>
                      <a:r>
                        <a:rPr lang="de-DE" sz="1400" dirty="0">
                          <a:effectLst/>
                        </a:rPr>
                        <a:t> EX-45 S</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+- 1,7 mm</a:t>
                      </a:r>
                      <a:endParaRPr lang="de-DE" sz="1400" dirty="0">
                        <a:effectLst/>
                        <a:latin typeface="Calibri"/>
                        <a:ea typeface="Calibri"/>
                        <a:cs typeface="Times New Roman"/>
                      </a:endParaRPr>
                    </a:p>
                  </a:txBody>
                  <a:tcPr marL="68580" marR="68580" marT="0" marB="0"/>
                </a:tc>
              </a:tr>
              <a:tr h="264029">
                <a:tc>
                  <a:txBody>
                    <a:bodyPr/>
                    <a:lstStyle/>
                    <a:p>
                      <a:pPr>
                        <a:lnSpc>
                          <a:spcPct val="115000"/>
                        </a:lnSpc>
                        <a:spcAft>
                          <a:spcPts val="0"/>
                        </a:spcAft>
                      </a:pPr>
                      <a:r>
                        <a:rPr lang="de-DE" sz="1400" dirty="0" err="1">
                          <a:effectLst/>
                        </a:rPr>
                        <a:t>Heddier</a:t>
                      </a:r>
                      <a:r>
                        <a:rPr lang="de-DE" sz="1400" dirty="0">
                          <a:effectLst/>
                        </a:rPr>
                        <a:t> LK-KS 20</a:t>
                      </a:r>
                      <a:endParaRPr lang="de-DE" sz="14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400" dirty="0">
                          <a:effectLst/>
                        </a:rPr>
                        <a:t>+- 2,3 mm</a:t>
                      </a:r>
                      <a:endParaRPr lang="de-DE" sz="1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111963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3528" y="1481328"/>
            <a:ext cx="8229600" cy="4972008"/>
          </a:xfrm>
        </p:spPr>
        <p:txBody>
          <a:bodyPr>
            <a:normAutofit/>
          </a:bodyPr>
          <a:lstStyle/>
          <a:p>
            <a:pPr marL="109728" indent="0">
              <a:buNone/>
            </a:pPr>
            <a:r>
              <a:rPr lang="de-DE" sz="1800" dirty="0" smtClean="0"/>
              <a:t>Für die Bestimmung der Federsteifigkeit spannen wir die Aktoren in die „Zwick </a:t>
            </a:r>
            <a:r>
              <a:rPr lang="de-DE" sz="1800" dirty="0" err="1" smtClean="0"/>
              <a:t>Roell</a:t>
            </a:r>
            <a:r>
              <a:rPr lang="de-DE" sz="1800" dirty="0" smtClean="0"/>
              <a:t>“ ein. Anschließend lenken wir die Masse aus und messen die auftretenden Kräfte. Aus der Steigung im Kraft-Weg-Diagramm lässt sich die Federsteifigkeit bestimmen.</a:t>
            </a:r>
          </a:p>
          <a:p>
            <a:pPr marL="109728" indent="0">
              <a:buNone/>
            </a:pPr>
            <a:r>
              <a:rPr lang="de-DE" sz="1800" dirty="0" smtClean="0"/>
              <a:t>Bei </a:t>
            </a:r>
            <a:r>
              <a:rPr lang="de-DE" sz="1800" dirty="0"/>
              <a:t>einer weiteren Messung werden die Aktoren </a:t>
            </a:r>
            <a:r>
              <a:rPr lang="de-DE" sz="1800" dirty="0" err="1" smtClean="0"/>
              <a:t>bestromt</a:t>
            </a:r>
            <a:r>
              <a:rPr lang="de-DE" sz="1800" dirty="0" smtClean="0"/>
              <a:t>, </a:t>
            </a:r>
            <a:r>
              <a:rPr lang="de-DE" sz="1800" dirty="0"/>
              <a:t>um eine Abschätzung darüber treffen zu </a:t>
            </a:r>
            <a:r>
              <a:rPr lang="de-DE" sz="1800" dirty="0" smtClean="0"/>
              <a:t>können, </a:t>
            </a:r>
            <a:r>
              <a:rPr lang="de-DE" sz="1800" dirty="0"/>
              <a:t>inwieweit die Auslenkung bereits die Kraftkonstante verändert</a:t>
            </a:r>
            <a:r>
              <a:rPr lang="de-DE" sz="1800" dirty="0" smtClean="0"/>
              <a:t>.</a:t>
            </a:r>
          </a:p>
          <a:p>
            <a:pPr marL="109728" indent="0">
              <a:buNone/>
            </a:pPr>
            <a:r>
              <a:rPr lang="de-DE" sz="1800" dirty="0" smtClean="0"/>
              <a:t>Für diese Messung beschränken wir 				       uns nur auf den </a:t>
            </a:r>
            <a:r>
              <a:rPr lang="de-DE" sz="1800" dirty="0" err="1" smtClean="0"/>
              <a:t>Sinustec</a:t>
            </a:r>
            <a:r>
              <a:rPr lang="de-DE" sz="1800" dirty="0" smtClean="0"/>
              <a:t> BS-250, den		 		             Blanko </a:t>
            </a:r>
            <a:r>
              <a:rPr lang="de-DE" sz="1800" dirty="0" err="1" smtClean="0"/>
              <a:t>BodyShaker</a:t>
            </a:r>
            <a:r>
              <a:rPr lang="de-DE" sz="1800" dirty="0" smtClean="0"/>
              <a:t>, den </a:t>
            </a:r>
            <a:r>
              <a:rPr lang="de-DE" sz="1800" dirty="0" err="1" smtClean="0"/>
              <a:t>Monacor</a:t>
            </a:r>
            <a:r>
              <a:rPr lang="de-DE" sz="1800" dirty="0" smtClean="0"/>
              <a:t> 			                       BR-25 und den </a:t>
            </a:r>
            <a:r>
              <a:rPr lang="de-DE" sz="1800" dirty="0" err="1" smtClean="0"/>
              <a:t>Visaton</a:t>
            </a:r>
            <a:r>
              <a:rPr lang="de-DE" sz="1800" dirty="0" smtClean="0"/>
              <a:t> EX 45 S. Diese 			           Aktoren haben sich in den vorherigen				   Tests als gute Kandidaten 				  herausgestellt, bis auf den </a:t>
            </a:r>
            <a:r>
              <a:rPr lang="de-DE" sz="1800" dirty="0" err="1" smtClean="0"/>
              <a:t>Monacor</a:t>
            </a:r>
            <a:r>
              <a:rPr lang="de-DE" sz="1800" dirty="0" smtClean="0"/>
              <a:t> 				           BR-25, der sich ohne zusätzlichen 			            Aufwand mit vermessen lies</a:t>
            </a:r>
            <a:endParaRPr lang="de-DE" sz="1800" dirty="0"/>
          </a:p>
        </p:txBody>
      </p:sp>
      <p:sp>
        <p:nvSpPr>
          <p:cNvPr id="3" name="Titel 2"/>
          <p:cNvSpPr>
            <a:spLocks noGrp="1"/>
          </p:cNvSpPr>
          <p:nvPr>
            <p:ph type="title"/>
          </p:nvPr>
        </p:nvSpPr>
        <p:spPr/>
        <p:txBody>
          <a:bodyPr>
            <a:noAutofit/>
          </a:bodyPr>
          <a:lstStyle/>
          <a:p>
            <a:r>
              <a:rPr lang="de-DE" sz="3200" dirty="0" smtClean="0"/>
              <a:t>4.4 Federsteifigkeiten der Aktoren</a:t>
            </a:r>
            <a:endParaRPr lang="de-DE" sz="3200" dirty="0"/>
          </a:p>
        </p:txBody>
      </p:sp>
      <p:pic>
        <p:nvPicPr>
          <p:cNvPr id="4" name="Picture 4" descr="M:\Logo LB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descr="M:\Blog\Köpreschallwandler\bilder\Bilder Zwick Roell\DSCN061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3717032"/>
            <a:ext cx="4205064" cy="3140968"/>
          </a:xfrm>
          <a:prstGeom prst="rect">
            <a:avLst/>
          </a:prstGeom>
          <a:noFill/>
          <a:ln>
            <a:noFill/>
          </a:ln>
        </p:spPr>
      </p:pic>
    </p:spTree>
    <p:extLst>
      <p:ext uri="{BB962C8B-B14F-4D97-AF65-F5344CB8AC3E}">
        <p14:creationId xmlns:p14="http://schemas.microsoft.com/office/powerpoint/2010/main" val="22397370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smtClean="0"/>
              <a:t>Federsteifigkeit </a:t>
            </a:r>
            <a:r>
              <a:rPr lang="de-DE" sz="3200" dirty="0" err="1" smtClean="0"/>
              <a:t>Sinustec</a:t>
            </a:r>
            <a:r>
              <a:rPr lang="de-DE" sz="3200" dirty="0" smtClean="0"/>
              <a:t> BS-250</a:t>
            </a:r>
            <a:endParaRPr lang="de-DE" sz="3200" dirty="0"/>
          </a:p>
        </p:txBody>
      </p:sp>
      <p:pic>
        <p:nvPicPr>
          <p:cNvPr id="3074" name="Picture 2" descr="M:\Ergebnisse der Rechereche\alt bilder und graphen\Bilder\Messung Federsteifigkeit\Federsteifigkeit Sinust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96752"/>
            <a:ext cx="6548506" cy="540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383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smtClean="0"/>
              <a:t>Federsteifigkeit Blanko </a:t>
            </a:r>
            <a:r>
              <a:rPr lang="de-DE" sz="3200" dirty="0" err="1" smtClean="0"/>
              <a:t>BodyShaker</a:t>
            </a:r>
            <a:endParaRPr lang="de-DE" sz="3200" dirty="0"/>
          </a:p>
        </p:txBody>
      </p:sp>
      <p:pic>
        <p:nvPicPr>
          <p:cNvPr id="4098" name="Picture 2" descr="M:\Ergebnisse der Rechereche\alt bilder und graphen\Bilder\Messung Federsteifigkeit\Federsteifigkeit Blank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39068"/>
            <a:ext cx="6486542" cy="52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684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smtClean="0"/>
              <a:t>Federsteifigkeit </a:t>
            </a:r>
            <a:r>
              <a:rPr lang="de-DE" sz="3200" dirty="0" err="1" smtClean="0"/>
              <a:t>Monacor</a:t>
            </a:r>
            <a:r>
              <a:rPr lang="de-DE" sz="3200" dirty="0" smtClean="0"/>
              <a:t> BR-25</a:t>
            </a:r>
            <a:endParaRPr lang="de-DE" sz="3200" dirty="0"/>
          </a:p>
        </p:txBody>
      </p:sp>
      <p:pic>
        <p:nvPicPr>
          <p:cNvPr id="5122" name="Picture 2" descr="M:\Ergebnisse der Rechereche\alt bilder und graphen\Bilder\Messung Federsteifigkeit\Federsteifigkeit Monacor BR 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241" y="1225558"/>
            <a:ext cx="6503119" cy="529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34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smtClean="0"/>
              <a:t>Federsteifigkeit </a:t>
            </a:r>
            <a:r>
              <a:rPr lang="de-DE" sz="3200" dirty="0" err="1" smtClean="0"/>
              <a:t>Visaton</a:t>
            </a:r>
            <a:r>
              <a:rPr lang="de-DE" sz="3200" dirty="0" smtClean="0"/>
              <a:t> EX 45 S</a:t>
            </a:r>
            <a:endParaRPr lang="de-DE" sz="3200" dirty="0"/>
          </a:p>
        </p:txBody>
      </p:sp>
      <p:pic>
        <p:nvPicPr>
          <p:cNvPr id="6146" name="Picture 2" descr="M:\Ergebnisse der Rechereche\alt bilder und graphen\Bilder\Messung Federsteifigkeit\Federsteifigkeit Vis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121" y="1222834"/>
            <a:ext cx="6531247" cy="534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0317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2166229906"/>
              </p:ext>
            </p:extLst>
          </p:nvPr>
        </p:nvGraphicFramePr>
        <p:xfrm>
          <a:off x="827584" y="1916832"/>
          <a:ext cx="7776864" cy="2664295"/>
        </p:xfrm>
        <a:graphic>
          <a:graphicData uri="http://schemas.openxmlformats.org/drawingml/2006/table">
            <a:tbl>
              <a:tblPr firstRow="1" firstCol="1" bandRow="1">
                <a:tableStyleId>{5C22544A-7EE6-4342-B048-85BDC9FD1C3A}</a:tableStyleId>
              </a:tblPr>
              <a:tblGrid>
                <a:gridCol w="3888432"/>
                <a:gridCol w="3888432"/>
              </a:tblGrid>
              <a:tr h="532859">
                <a:tc>
                  <a:txBody>
                    <a:bodyPr/>
                    <a:lstStyle/>
                    <a:p>
                      <a:pPr>
                        <a:lnSpc>
                          <a:spcPct val="115000"/>
                        </a:lnSpc>
                        <a:spcAft>
                          <a:spcPts val="0"/>
                        </a:spcAft>
                      </a:pPr>
                      <a:r>
                        <a:rPr lang="de-DE" sz="2400">
                          <a:effectLst/>
                        </a:rPr>
                        <a:t>Aktor</a:t>
                      </a:r>
                      <a:endParaRPr lang="de-DE" sz="2400">
                        <a:effectLst/>
                        <a:latin typeface="Calibri"/>
                        <a:ea typeface="Calibri"/>
                        <a:cs typeface="Times New Roman"/>
                      </a:endParaRPr>
                    </a:p>
                  </a:txBody>
                  <a:tcPr marL="68580" marR="68580" marT="0" marB="0"/>
                </a:tc>
                <a:tc>
                  <a:txBody>
                    <a:bodyPr/>
                    <a:lstStyle/>
                    <a:p>
                      <a:pPr>
                        <a:lnSpc>
                          <a:spcPct val="115000"/>
                        </a:lnSpc>
                        <a:spcAft>
                          <a:spcPts val="0"/>
                        </a:spcAft>
                      </a:pPr>
                      <a:r>
                        <a:rPr lang="de-DE" sz="2400">
                          <a:effectLst/>
                        </a:rPr>
                        <a:t>Federsteifigkeit</a:t>
                      </a:r>
                      <a:endParaRPr lang="de-DE" sz="2400">
                        <a:effectLst/>
                        <a:latin typeface="Calibri"/>
                        <a:ea typeface="Calibri"/>
                        <a:cs typeface="Times New Roman"/>
                      </a:endParaRPr>
                    </a:p>
                  </a:txBody>
                  <a:tcPr marL="68580" marR="68580" marT="0" marB="0"/>
                </a:tc>
              </a:tr>
              <a:tr h="532859">
                <a:tc>
                  <a:txBody>
                    <a:bodyPr/>
                    <a:lstStyle/>
                    <a:p>
                      <a:pPr>
                        <a:lnSpc>
                          <a:spcPct val="115000"/>
                        </a:lnSpc>
                        <a:spcAft>
                          <a:spcPts val="0"/>
                        </a:spcAft>
                      </a:pPr>
                      <a:r>
                        <a:rPr lang="de-DE" sz="2400">
                          <a:effectLst/>
                        </a:rPr>
                        <a:t>Blanko</a:t>
                      </a:r>
                      <a:endParaRPr lang="de-DE" sz="2400">
                        <a:effectLst/>
                        <a:latin typeface="Calibri"/>
                        <a:ea typeface="Calibri"/>
                        <a:cs typeface="Times New Roman"/>
                      </a:endParaRPr>
                    </a:p>
                  </a:txBody>
                  <a:tcPr marL="68580" marR="68580" marT="0" marB="0"/>
                </a:tc>
                <a:tc>
                  <a:txBody>
                    <a:bodyPr/>
                    <a:lstStyle/>
                    <a:p>
                      <a:pPr>
                        <a:lnSpc>
                          <a:spcPct val="115000"/>
                        </a:lnSpc>
                        <a:spcAft>
                          <a:spcPts val="0"/>
                        </a:spcAft>
                      </a:pPr>
                      <a:r>
                        <a:rPr lang="de-DE" sz="2400">
                          <a:effectLst/>
                        </a:rPr>
                        <a:t>37,60 N/mm</a:t>
                      </a:r>
                      <a:endParaRPr lang="de-DE" sz="2400">
                        <a:effectLst/>
                        <a:latin typeface="Calibri"/>
                        <a:ea typeface="Calibri"/>
                        <a:cs typeface="Times New Roman"/>
                      </a:endParaRPr>
                    </a:p>
                  </a:txBody>
                  <a:tcPr marL="68580" marR="68580" marT="0" marB="0"/>
                </a:tc>
              </a:tr>
              <a:tr h="532859">
                <a:tc>
                  <a:txBody>
                    <a:bodyPr/>
                    <a:lstStyle/>
                    <a:p>
                      <a:pPr>
                        <a:lnSpc>
                          <a:spcPct val="115000"/>
                        </a:lnSpc>
                        <a:spcAft>
                          <a:spcPts val="0"/>
                        </a:spcAft>
                      </a:pPr>
                      <a:r>
                        <a:rPr lang="de-DE" sz="2400">
                          <a:effectLst/>
                        </a:rPr>
                        <a:t>Sinustec BS-250</a:t>
                      </a:r>
                      <a:endParaRPr lang="de-DE" sz="2400">
                        <a:effectLst/>
                        <a:latin typeface="Calibri"/>
                        <a:ea typeface="Calibri"/>
                        <a:cs typeface="Times New Roman"/>
                      </a:endParaRPr>
                    </a:p>
                  </a:txBody>
                  <a:tcPr marL="68580" marR="68580" marT="0" marB="0"/>
                </a:tc>
                <a:tc>
                  <a:txBody>
                    <a:bodyPr/>
                    <a:lstStyle/>
                    <a:p>
                      <a:pPr>
                        <a:lnSpc>
                          <a:spcPct val="115000"/>
                        </a:lnSpc>
                        <a:spcAft>
                          <a:spcPts val="0"/>
                        </a:spcAft>
                      </a:pPr>
                      <a:r>
                        <a:rPr lang="de-DE" sz="2400">
                          <a:effectLst/>
                        </a:rPr>
                        <a:t>23,84 N/mm</a:t>
                      </a:r>
                      <a:endParaRPr lang="de-DE" sz="2400">
                        <a:effectLst/>
                        <a:latin typeface="Calibri"/>
                        <a:ea typeface="Calibri"/>
                        <a:cs typeface="Times New Roman"/>
                      </a:endParaRPr>
                    </a:p>
                  </a:txBody>
                  <a:tcPr marL="68580" marR="68580" marT="0" marB="0"/>
                </a:tc>
              </a:tr>
              <a:tr h="532859">
                <a:tc>
                  <a:txBody>
                    <a:bodyPr/>
                    <a:lstStyle/>
                    <a:p>
                      <a:pPr>
                        <a:lnSpc>
                          <a:spcPct val="115000"/>
                        </a:lnSpc>
                        <a:spcAft>
                          <a:spcPts val="0"/>
                        </a:spcAft>
                      </a:pPr>
                      <a:r>
                        <a:rPr lang="de-DE" sz="2400">
                          <a:effectLst/>
                        </a:rPr>
                        <a:t>Monacor BR-25</a:t>
                      </a:r>
                      <a:endParaRPr lang="de-DE" sz="2400">
                        <a:effectLst/>
                        <a:latin typeface="Calibri"/>
                        <a:ea typeface="Calibri"/>
                        <a:cs typeface="Times New Roman"/>
                      </a:endParaRPr>
                    </a:p>
                  </a:txBody>
                  <a:tcPr marL="68580" marR="68580" marT="0" marB="0"/>
                </a:tc>
                <a:tc>
                  <a:txBody>
                    <a:bodyPr/>
                    <a:lstStyle/>
                    <a:p>
                      <a:pPr>
                        <a:lnSpc>
                          <a:spcPct val="115000"/>
                        </a:lnSpc>
                        <a:spcAft>
                          <a:spcPts val="0"/>
                        </a:spcAft>
                      </a:pPr>
                      <a:r>
                        <a:rPr lang="de-DE" sz="2400">
                          <a:effectLst/>
                        </a:rPr>
                        <a:t>16,82 N/mm</a:t>
                      </a:r>
                      <a:endParaRPr lang="de-DE" sz="2400">
                        <a:effectLst/>
                        <a:latin typeface="Calibri"/>
                        <a:ea typeface="Calibri"/>
                        <a:cs typeface="Times New Roman"/>
                      </a:endParaRPr>
                    </a:p>
                  </a:txBody>
                  <a:tcPr marL="68580" marR="68580" marT="0" marB="0"/>
                </a:tc>
              </a:tr>
              <a:tr h="532859">
                <a:tc>
                  <a:txBody>
                    <a:bodyPr/>
                    <a:lstStyle/>
                    <a:p>
                      <a:pPr>
                        <a:lnSpc>
                          <a:spcPct val="115000"/>
                        </a:lnSpc>
                        <a:spcAft>
                          <a:spcPts val="0"/>
                        </a:spcAft>
                      </a:pPr>
                      <a:r>
                        <a:rPr lang="de-DE" sz="2400">
                          <a:effectLst/>
                        </a:rPr>
                        <a:t>Visaton EX 45 S</a:t>
                      </a:r>
                      <a:endParaRPr lang="de-DE" sz="2400">
                        <a:effectLst/>
                        <a:latin typeface="Calibri"/>
                        <a:ea typeface="Calibri"/>
                        <a:cs typeface="Times New Roman"/>
                      </a:endParaRPr>
                    </a:p>
                  </a:txBody>
                  <a:tcPr marL="68580" marR="68580" marT="0" marB="0"/>
                </a:tc>
                <a:tc>
                  <a:txBody>
                    <a:bodyPr/>
                    <a:lstStyle/>
                    <a:p>
                      <a:pPr>
                        <a:lnSpc>
                          <a:spcPct val="115000"/>
                        </a:lnSpc>
                        <a:spcAft>
                          <a:spcPts val="0"/>
                        </a:spcAft>
                      </a:pPr>
                      <a:r>
                        <a:rPr lang="de-DE" sz="2400" dirty="0">
                          <a:effectLst/>
                        </a:rPr>
                        <a:t>6,33 N/mm</a:t>
                      </a:r>
                      <a:endParaRPr lang="de-DE" sz="2400" dirty="0">
                        <a:effectLst/>
                        <a:latin typeface="Calibri"/>
                        <a:ea typeface="Calibri"/>
                        <a:cs typeface="Times New Roman"/>
                      </a:endParaRPr>
                    </a:p>
                  </a:txBody>
                  <a:tcPr marL="68580" marR="68580" marT="0" marB="0"/>
                </a:tc>
              </a:tr>
            </a:tbl>
          </a:graphicData>
        </a:graphic>
      </p:graphicFrame>
      <p:sp>
        <p:nvSpPr>
          <p:cNvPr id="3" name="Titel 2"/>
          <p:cNvSpPr>
            <a:spLocks noGrp="1"/>
          </p:cNvSpPr>
          <p:nvPr>
            <p:ph type="title"/>
          </p:nvPr>
        </p:nvSpPr>
        <p:spPr/>
        <p:txBody>
          <a:bodyPr>
            <a:normAutofit/>
          </a:bodyPr>
          <a:lstStyle/>
          <a:p>
            <a:r>
              <a:rPr lang="de-DE" sz="3200" dirty="0" smtClean="0"/>
              <a:t>Federsteifigkeiten der Aktoren</a:t>
            </a:r>
            <a:endParaRPr lang="de-DE" sz="3200" dirty="0"/>
          </a:p>
        </p:txBody>
      </p:sp>
    </p:spTree>
    <p:extLst>
      <p:ext uri="{BB962C8B-B14F-4D97-AF65-F5344CB8AC3E}">
        <p14:creationId xmlns:p14="http://schemas.microsoft.com/office/powerpoint/2010/main" val="3554676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smtClean="0"/>
              <a:t>Federsteifigkeit </a:t>
            </a:r>
            <a:r>
              <a:rPr lang="de-DE" sz="3200" dirty="0" err="1" smtClean="0"/>
              <a:t>Sinustec</a:t>
            </a:r>
            <a:r>
              <a:rPr lang="de-DE" sz="3200" dirty="0" smtClean="0"/>
              <a:t> BS-250</a:t>
            </a:r>
            <a:endParaRPr lang="de-DE" sz="3200" dirty="0"/>
          </a:p>
        </p:txBody>
      </p:sp>
      <p:pic>
        <p:nvPicPr>
          <p:cNvPr id="8194" name="Picture 2" descr="M:\Ergebnisse der Rechereche\alt bilder und graphen\Bilder\Messung Federsteifigkeit\Federsteifigkeit Sinustecmehrere Strö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268760"/>
            <a:ext cx="6589170" cy="5258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3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smtClean="0"/>
              <a:t>Federsteifigkeit Blanko </a:t>
            </a:r>
            <a:r>
              <a:rPr lang="de-DE" sz="3200" dirty="0" err="1" smtClean="0"/>
              <a:t>BassShaker</a:t>
            </a:r>
            <a:endParaRPr lang="de-DE" sz="3200" dirty="0"/>
          </a:p>
        </p:txBody>
      </p:sp>
      <p:pic>
        <p:nvPicPr>
          <p:cNvPr id="9218" name="Picture 2" descr="M:\Ergebnisse der Rechereche\alt bilder und graphen\Bilder\Messung Federsteifigkeit\Federsteifigkeit Blanko mehrere Strö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45965"/>
            <a:ext cx="6480720" cy="542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037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smtClean="0"/>
              <a:t>Federsteifigkeit </a:t>
            </a:r>
            <a:r>
              <a:rPr lang="de-DE" sz="3200" dirty="0" err="1" smtClean="0"/>
              <a:t>Monacor</a:t>
            </a:r>
            <a:r>
              <a:rPr lang="de-DE" sz="3200" dirty="0" smtClean="0"/>
              <a:t> BR-25</a:t>
            </a:r>
            <a:endParaRPr lang="de-DE" sz="3200" dirty="0"/>
          </a:p>
        </p:txBody>
      </p:sp>
      <p:pic>
        <p:nvPicPr>
          <p:cNvPr id="10242" name="Picture 2" descr="M:\Ergebnisse der Rechereche\alt bilder und graphen\Bilder\Messung Federsteifigkeit\Federsteifigkeit Monacor BR-25mehrere Strö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45110"/>
            <a:ext cx="6696744" cy="525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65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57199" y="1481328"/>
            <a:ext cx="8679905" cy="4525963"/>
          </a:xfrm>
        </p:spPr>
        <p:txBody>
          <a:bodyPr>
            <a:normAutofit/>
          </a:bodyPr>
          <a:lstStyle/>
          <a:p>
            <a:pPr marL="109728" indent="0">
              <a:buNone/>
            </a:pPr>
            <a:r>
              <a:rPr lang="de-DE" sz="1800" b="1" dirty="0" smtClean="0"/>
              <a:t>			Typ</a:t>
            </a:r>
            <a:r>
              <a:rPr lang="de-DE" sz="1800" dirty="0" smtClean="0"/>
              <a:t>:</a:t>
            </a:r>
            <a:r>
              <a:rPr lang="de-DE" sz="1800" dirty="0"/>
              <a:t>			</a:t>
            </a:r>
            <a:r>
              <a:rPr lang="de-DE" sz="1800" dirty="0" smtClean="0"/>
              <a:t>	</a:t>
            </a:r>
            <a:r>
              <a:rPr lang="de-DE" sz="1800" dirty="0" err="1" smtClean="0"/>
              <a:t>Exciter</a:t>
            </a:r>
            <a:r>
              <a:rPr lang="de-DE" sz="1800" dirty="0" smtClean="0"/>
              <a:t> </a:t>
            </a:r>
            <a:r>
              <a:rPr lang="de-DE" sz="1800" dirty="0"/>
              <a:t/>
            </a:r>
            <a:br>
              <a:rPr lang="de-DE" sz="1800" dirty="0"/>
            </a:br>
            <a:r>
              <a:rPr lang="de-DE" sz="1800" dirty="0" smtClean="0"/>
              <a:t>			</a:t>
            </a:r>
            <a:r>
              <a:rPr lang="de-DE" sz="1800" b="1" dirty="0" smtClean="0"/>
              <a:t>Nennbelastbarkeit </a:t>
            </a:r>
            <a:r>
              <a:rPr lang="de-DE" sz="1800" b="1" dirty="0"/>
              <a:t>RMS:</a:t>
            </a:r>
            <a:r>
              <a:rPr lang="de-DE" sz="1800" dirty="0"/>
              <a:t>	</a:t>
            </a:r>
            <a:r>
              <a:rPr lang="de-DE" sz="1800" dirty="0" smtClean="0"/>
              <a:t>	50 </a:t>
            </a:r>
            <a:r>
              <a:rPr lang="de-DE" sz="1800" dirty="0"/>
              <a:t>W</a:t>
            </a:r>
            <a:br>
              <a:rPr lang="de-DE" sz="1800" dirty="0"/>
            </a:br>
            <a:r>
              <a:rPr lang="de-DE" sz="1800" dirty="0" smtClean="0"/>
              <a:t>			</a:t>
            </a:r>
            <a:r>
              <a:rPr lang="de-DE" sz="1800" b="1" dirty="0" smtClean="0"/>
              <a:t>Maximale </a:t>
            </a:r>
            <a:r>
              <a:rPr lang="de-DE" sz="1800" b="1" dirty="0"/>
              <a:t>Belastbarkeit:</a:t>
            </a:r>
            <a:r>
              <a:rPr lang="de-DE" sz="1800" dirty="0"/>
              <a:t>	</a:t>
            </a:r>
            <a:r>
              <a:rPr lang="de-DE" sz="1800" dirty="0" smtClean="0"/>
              <a:t>	80 </a:t>
            </a:r>
            <a:r>
              <a:rPr lang="de-DE" sz="1800" dirty="0"/>
              <a:t>W</a:t>
            </a:r>
            <a:br>
              <a:rPr lang="de-DE" sz="1800" dirty="0"/>
            </a:br>
            <a:r>
              <a:rPr lang="de-DE" sz="1800" dirty="0" smtClean="0"/>
              <a:t>			</a:t>
            </a:r>
            <a:r>
              <a:rPr lang="de-DE" sz="1800" b="1" dirty="0" smtClean="0"/>
              <a:t>Nennimpedanz</a:t>
            </a:r>
            <a:r>
              <a:rPr lang="de-DE" sz="1800" dirty="0" smtClean="0"/>
              <a:t> </a:t>
            </a:r>
            <a:r>
              <a:rPr lang="de-DE" sz="1800" b="1" dirty="0"/>
              <a:t>Z</a:t>
            </a:r>
            <a:r>
              <a:rPr lang="de-DE" sz="1800" dirty="0"/>
              <a:t>:		</a:t>
            </a:r>
            <a:r>
              <a:rPr lang="de-DE" sz="1800" dirty="0" smtClean="0"/>
              <a:t>4 </a:t>
            </a:r>
            <a:r>
              <a:rPr lang="de-DE" sz="1800" dirty="0"/>
              <a:t>und 8 </a:t>
            </a:r>
            <a:r>
              <a:rPr lang="de-DE" sz="1800" dirty="0" smtClean="0"/>
              <a:t>Ω</a:t>
            </a:r>
            <a:r>
              <a:rPr lang="de-DE" sz="1800" dirty="0"/>
              <a:t/>
            </a:r>
            <a:br>
              <a:rPr lang="de-DE" sz="1800" dirty="0"/>
            </a:br>
            <a:r>
              <a:rPr lang="de-DE" sz="1800" dirty="0" smtClean="0"/>
              <a:t>			</a:t>
            </a:r>
            <a:r>
              <a:rPr lang="de-DE" sz="1800" b="1" dirty="0" smtClean="0"/>
              <a:t>Resonanzfrequenz</a:t>
            </a:r>
            <a:r>
              <a:rPr lang="de-DE" sz="1800" b="1" dirty="0"/>
              <a:t>:</a:t>
            </a:r>
            <a:r>
              <a:rPr lang="de-DE" sz="1800" dirty="0"/>
              <a:t>		40 Hz</a:t>
            </a:r>
            <a:br>
              <a:rPr lang="de-DE" sz="1800" dirty="0"/>
            </a:br>
            <a:r>
              <a:rPr lang="de-DE" sz="1800" dirty="0" smtClean="0"/>
              <a:t>			</a:t>
            </a:r>
            <a:r>
              <a:rPr lang="de-DE" sz="1800" b="1" dirty="0" smtClean="0"/>
              <a:t>Frequenzbereich</a:t>
            </a:r>
            <a:r>
              <a:rPr lang="de-DE" sz="1800" b="1" dirty="0"/>
              <a:t>:</a:t>
            </a:r>
            <a:r>
              <a:rPr lang="de-DE" sz="1800" dirty="0"/>
              <a:t>		</a:t>
            </a:r>
            <a:r>
              <a:rPr lang="de-DE" sz="1800" dirty="0" smtClean="0"/>
              <a:t>20 – 80 </a:t>
            </a:r>
            <a:r>
              <a:rPr lang="de-DE" sz="1800" dirty="0"/>
              <a:t>Hz</a:t>
            </a:r>
            <a:br>
              <a:rPr lang="de-DE" sz="1800" dirty="0"/>
            </a:br>
            <a:r>
              <a:rPr lang="de-DE" sz="1800" dirty="0" smtClean="0"/>
              <a:t>			</a:t>
            </a:r>
            <a:r>
              <a:rPr lang="de-DE" sz="1800" b="1" dirty="0" smtClean="0"/>
              <a:t>Gewicht</a:t>
            </a:r>
            <a:r>
              <a:rPr lang="de-DE" sz="1800" b="1" dirty="0"/>
              <a:t>:</a:t>
            </a:r>
            <a:r>
              <a:rPr lang="de-DE" sz="1800" dirty="0"/>
              <a:t>			</a:t>
            </a:r>
            <a:r>
              <a:rPr lang="de-DE" sz="1800" dirty="0" smtClean="0"/>
              <a:t>1,3 </a:t>
            </a:r>
            <a:r>
              <a:rPr lang="de-DE" sz="1800" dirty="0"/>
              <a:t>kg</a:t>
            </a:r>
            <a:br>
              <a:rPr lang="de-DE" sz="1800" dirty="0"/>
            </a:br>
            <a:r>
              <a:rPr lang="de-DE" sz="1800" dirty="0" smtClean="0"/>
              <a:t>			</a:t>
            </a:r>
            <a:r>
              <a:rPr lang="de-DE" sz="1800" b="1" dirty="0" smtClean="0"/>
              <a:t>Abmessungen </a:t>
            </a:r>
            <a:r>
              <a:rPr lang="de-DE" sz="1800" b="1" dirty="0"/>
              <a:t>(D, T):</a:t>
            </a:r>
            <a:r>
              <a:rPr lang="de-DE" sz="1800" dirty="0"/>
              <a:t>		130 mm, 42 </a:t>
            </a:r>
            <a:r>
              <a:rPr lang="de-DE" sz="1800" dirty="0" smtClean="0"/>
              <a:t>mm</a:t>
            </a:r>
          </a:p>
          <a:p>
            <a:pPr marL="109728" indent="0">
              <a:buNone/>
            </a:pPr>
            <a:r>
              <a:rPr lang="de-DE" sz="1800" dirty="0"/>
              <a:t>			</a:t>
            </a:r>
            <a:r>
              <a:rPr lang="de-DE" sz="1800" b="1" dirty="0"/>
              <a:t>Induktivität:</a:t>
            </a:r>
            <a:r>
              <a:rPr lang="de-DE" sz="1800" dirty="0"/>
              <a:t>		      		</a:t>
            </a:r>
          </a:p>
          <a:p>
            <a:pPr marL="109728" indent="0">
              <a:buNone/>
            </a:pPr>
            <a:r>
              <a:rPr lang="de-DE" sz="1800" b="1" dirty="0"/>
              <a:t>			gem. Resonanzfrequenz:    </a:t>
            </a:r>
            <a:r>
              <a:rPr lang="de-DE" sz="1800" b="1" dirty="0" smtClean="0"/>
              <a:t>	</a:t>
            </a:r>
            <a:r>
              <a:rPr lang="de-DE" sz="1800" dirty="0" smtClean="0"/>
              <a:t>52 </a:t>
            </a:r>
            <a:r>
              <a:rPr lang="de-DE" sz="1800" dirty="0"/>
              <a:t>Hz</a:t>
            </a:r>
            <a:endParaRPr lang="de-DE" sz="1800" b="1" dirty="0"/>
          </a:p>
          <a:p>
            <a:pPr marL="109728" indent="0">
              <a:buNone/>
            </a:pPr>
            <a:r>
              <a:rPr lang="de-DE" sz="1800" dirty="0" smtClean="0"/>
              <a:t>							</a:t>
            </a:r>
            <a:endParaRPr lang="de-DE" sz="1800" dirty="0"/>
          </a:p>
        </p:txBody>
      </p:sp>
      <p:sp>
        <p:nvSpPr>
          <p:cNvPr id="3" name="Titel 2"/>
          <p:cNvSpPr>
            <a:spLocks noGrp="1"/>
          </p:cNvSpPr>
          <p:nvPr>
            <p:ph type="title"/>
          </p:nvPr>
        </p:nvSpPr>
        <p:spPr>
          <a:xfrm>
            <a:off x="467544" y="232283"/>
            <a:ext cx="8229600" cy="1143000"/>
          </a:xfrm>
        </p:spPr>
        <p:txBody>
          <a:bodyPr>
            <a:normAutofit/>
          </a:bodyPr>
          <a:lstStyle/>
          <a:p>
            <a:r>
              <a:rPr lang="de-DE" sz="3200" dirty="0" smtClean="0"/>
              <a:t>3.3 </a:t>
            </a:r>
            <a:r>
              <a:rPr lang="de-DE" sz="3200" dirty="0"/>
              <a:t>Sinuslive </a:t>
            </a:r>
            <a:r>
              <a:rPr lang="de-DE" sz="3200" dirty="0" err="1" smtClean="0"/>
              <a:t>BassPump</a:t>
            </a:r>
            <a:endParaRPr lang="de-DE" sz="3200" dirty="0"/>
          </a:p>
        </p:txBody>
      </p:sp>
      <p:pic>
        <p:nvPicPr>
          <p:cNvPr id="6148" name="Picture 4" descr="C:\Users\mathes\Desktop\Unbenannt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7254" y="4354217"/>
            <a:ext cx="2549567" cy="2494453"/>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mathes\Desktop\Unbenannt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19" y="1266213"/>
            <a:ext cx="2765591" cy="27364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Logo LB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9391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200" dirty="0" smtClean="0"/>
              <a:t>Federsteifigkeit </a:t>
            </a:r>
            <a:r>
              <a:rPr lang="de-DE" sz="3200" dirty="0" err="1" smtClean="0"/>
              <a:t>Visaton</a:t>
            </a:r>
            <a:r>
              <a:rPr lang="de-DE" sz="3200" dirty="0" smtClean="0"/>
              <a:t> EX 45 S</a:t>
            </a:r>
            <a:endParaRPr lang="de-DE" sz="3200" dirty="0"/>
          </a:p>
        </p:txBody>
      </p:sp>
      <p:pic>
        <p:nvPicPr>
          <p:cNvPr id="11268" name="Picture 4" descr="M:\Ergebnisse der Rechereche\alt bilder und graphen\Bilder\Messung Federsteifigkeit\Federsteifigkeit Visaton mehrere Strö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318664"/>
            <a:ext cx="6480720" cy="5189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382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pPr marL="109728" indent="0">
              <a:buNone/>
            </a:pPr>
            <a:r>
              <a:rPr lang="de-DE" sz="2400" dirty="0" smtClean="0"/>
              <a:t>Die Aktoren wurden hierfür auf der Platte befestigt und die Auslenkung der Masse mit dem </a:t>
            </a:r>
            <a:r>
              <a:rPr lang="de-DE" sz="2400" dirty="0" err="1" smtClean="0"/>
              <a:t>Laservibrometer</a:t>
            </a:r>
            <a:r>
              <a:rPr lang="de-DE" sz="2400" dirty="0" smtClean="0"/>
              <a:t> bestimmt. Als Anregung wurde ein Sinussignal von 5 und 10 Hz auf die Aktoren gegeben. Die Stromstärke der Amplituden wurde auf die maximal zulässige Stromstärke eingestellt bzw. auf einen Wert ohne Signalverzerrung, da manche Aktoren schon vor erreichen ihrer maximalen  Stromstärke starke Verzerrungen aufwiesen.</a:t>
            </a:r>
          </a:p>
          <a:p>
            <a:pPr marL="109728" indent="0">
              <a:buNone/>
            </a:pPr>
            <a:endParaRPr lang="de-DE" sz="2400" dirty="0"/>
          </a:p>
          <a:p>
            <a:pPr marL="109728" indent="0">
              <a:buNone/>
            </a:pPr>
            <a:r>
              <a:rPr lang="de-DE" sz="2400" dirty="0" smtClean="0"/>
              <a:t>Als Referenz wurden auch zwei teure Aktoren verwendet (</a:t>
            </a:r>
            <a:r>
              <a:rPr lang="de-DE" sz="2400" dirty="0" err="1"/>
              <a:t>Vilcoxo</a:t>
            </a:r>
            <a:r>
              <a:rPr lang="de-DE" sz="2400" dirty="0"/>
              <a:t> </a:t>
            </a:r>
            <a:r>
              <a:rPr lang="de-DE" sz="2400" dirty="0" smtClean="0"/>
              <a:t>F3</a:t>
            </a:r>
            <a:r>
              <a:rPr lang="de-DE" sz="2400" dirty="0" smtClean="0">
                <a:latin typeface="Calibri"/>
                <a:cs typeface="Times New Roman"/>
              </a:rPr>
              <a:t> </a:t>
            </a:r>
            <a:r>
              <a:rPr lang="de-DE" sz="2400" dirty="0" smtClean="0"/>
              <a:t>und </a:t>
            </a:r>
            <a:r>
              <a:rPr lang="en-US" sz="2400" dirty="0" smtClean="0"/>
              <a:t>BEI </a:t>
            </a:r>
            <a:r>
              <a:rPr lang="de-DE" sz="2400" dirty="0" smtClean="0"/>
              <a:t>LA 28-22-001)</a:t>
            </a:r>
            <a:endParaRPr lang="de-DE" sz="2400" dirty="0"/>
          </a:p>
        </p:txBody>
      </p:sp>
      <p:sp>
        <p:nvSpPr>
          <p:cNvPr id="3" name="Titel 2"/>
          <p:cNvSpPr>
            <a:spLocks noGrp="1"/>
          </p:cNvSpPr>
          <p:nvPr>
            <p:ph type="title"/>
          </p:nvPr>
        </p:nvSpPr>
        <p:spPr/>
        <p:txBody>
          <a:bodyPr>
            <a:noAutofit/>
          </a:bodyPr>
          <a:lstStyle/>
          <a:p>
            <a:r>
              <a:rPr lang="de-DE" sz="3200" dirty="0" smtClean="0"/>
              <a:t>4.5 Messung der maximalen Auslenkung bei festen Frequenzen</a:t>
            </a:r>
            <a:endParaRPr lang="de-DE" sz="3200" dirty="0"/>
          </a:p>
        </p:txBody>
      </p:sp>
    </p:spTree>
    <p:extLst>
      <p:ext uri="{BB962C8B-B14F-4D97-AF65-F5344CB8AC3E}">
        <p14:creationId xmlns:p14="http://schemas.microsoft.com/office/powerpoint/2010/main" val="42632755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4032668990"/>
              </p:ext>
            </p:extLst>
          </p:nvPr>
        </p:nvGraphicFramePr>
        <p:xfrm>
          <a:off x="827584" y="1628800"/>
          <a:ext cx="7560840" cy="4239336"/>
        </p:xfrm>
        <a:graphic>
          <a:graphicData uri="http://schemas.openxmlformats.org/drawingml/2006/table">
            <a:tbl>
              <a:tblPr firstRow="1" firstCol="1" bandRow="1">
                <a:tableStyleId>{5C22544A-7EE6-4342-B048-85BDC9FD1C3A}</a:tableStyleId>
              </a:tblPr>
              <a:tblGrid>
                <a:gridCol w="1890210"/>
                <a:gridCol w="1890210"/>
                <a:gridCol w="1890210"/>
                <a:gridCol w="1890210"/>
              </a:tblGrid>
              <a:tr h="724080">
                <a:tc>
                  <a:txBody>
                    <a:bodyPr/>
                    <a:lstStyle/>
                    <a:p>
                      <a:pPr>
                        <a:lnSpc>
                          <a:spcPct val="115000"/>
                        </a:lnSpc>
                        <a:spcAft>
                          <a:spcPts val="0"/>
                        </a:spcAft>
                      </a:pPr>
                      <a:r>
                        <a:rPr lang="de-DE" sz="1800" dirty="0">
                          <a:effectLst/>
                        </a:rPr>
                        <a:t>Aktor</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dirty="0">
                          <a:effectLst/>
                        </a:rPr>
                        <a:t>Amplitude </a:t>
                      </a:r>
                      <a:r>
                        <a:rPr lang="de-DE" sz="1800" dirty="0" smtClean="0">
                          <a:effectLst/>
                        </a:rPr>
                        <a:t>+ (</a:t>
                      </a:r>
                      <a:r>
                        <a:rPr lang="de-DE" sz="1800" dirty="0">
                          <a:effectLst/>
                        </a:rPr>
                        <a:t>mm)</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dirty="0" err="1">
                          <a:effectLst/>
                        </a:rPr>
                        <a:t>Ampitude</a:t>
                      </a:r>
                      <a:r>
                        <a:rPr lang="de-DE" sz="1800" dirty="0">
                          <a:effectLst/>
                        </a:rPr>
                        <a:t> – (mm)</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Mittelwert</a:t>
                      </a:r>
                      <a:endParaRPr lang="de-DE" sz="1800">
                        <a:effectLst/>
                        <a:latin typeface="Calibri"/>
                        <a:ea typeface="Calibri"/>
                        <a:cs typeface="Times New Roman"/>
                      </a:endParaRPr>
                    </a:p>
                  </a:txBody>
                  <a:tcPr marL="68580" marR="68580" marT="0" marB="0"/>
                </a:tc>
              </a:tr>
              <a:tr h="724080">
                <a:tc>
                  <a:txBody>
                    <a:bodyPr/>
                    <a:lstStyle/>
                    <a:p>
                      <a:pPr>
                        <a:lnSpc>
                          <a:spcPct val="115000"/>
                        </a:lnSpc>
                        <a:spcAft>
                          <a:spcPts val="0"/>
                        </a:spcAft>
                      </a:pPr>
                      <a:r>
                        <a:rPr lang="de-DE" sz="1800">
                          <a:effectLst/>
                        </a:rPr>
                        <a:t>Visaton EX 45 S</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0,708 </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0,696</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0,702</a:t>
                      </a:r>
                      <a:endParaRPr lang="de-DE" sz="1800">
                        <a:effectLst/>
                        <a:latin typeface="Calibri"/>
                        <a:ea typeface="Calibri"/>
                        <a:cs typeface="Times New Roman"/>
                      </a:endParaRPr>
                    </a:p>
                  </a:txBody>
                  <a:tcPr marL="68580" marR="68580" marT="0" marB="0"/>
                </a:tc>
              </a:tr>
              <a:tr h="356040">
                <a:tc>
                  <a:txBody>
                    <a:bodyPr/>
                    <a:lstStyle/>
                    <a:p>
                      <a:pPr>
                        <a:lnSpc>
                          <a:spcPct val="115000"/>
                        </a:lnSpc>
                        <a:spcAft>
                          <a:spcPts val="0"/>
                        </a:spcAft>
                      </a:pPr>
                      <a:r>
                        <a:rPr lang="de-DE" sz="1800">
                          <a:effectLst/>
                        </a:rPr>
                        <a:t>Blanko</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0,263</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0,255</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0,259</a:t>
                      </a:r>
                      <a:endParaRPr lang="de-DE" sz="1800">
                        <a:effectLst/>
                        <a:latin typeface="Calibri"/>
                        <a:ea typeface="Calibri"/>
                        <a:cs typeface="Times New Roman"/>
                      </a:endParaRPr>
                    </a:p>
                  </a:txBody>
                  <a:tcPr marL="68580" marR="68580" marT="0" marB="0"/>
                </a:tc>
              </a:tr>
              <a:tr h="724080">
                <a:tc>
                  <a:txBody>
                    <a:bodyPr/>
                    <a:lstStyle/>
                    <a:p>
                      <a:pPr>
                        <a:lnSpc>
                          <a:spcPct val="115000"/>
                        </a:lnSpc>
                        <a:spcAft>
                          <a:spcPts val="0"/>
                        </a:spcAft>
                      </a:pPr>
                      <a:r>
                        <a:rPr lang="de-DE" sz="1800">
                          <a:effectLst/>
                        </a:rPr>
                        <a:t>Monacor BR-25</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1,065</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dirty="0">
                          <a:effectLst/>
                        </a:rPr>
                        <a:t>1,027</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1,046</a:t>
                      </a:r>
                      <a:endParaRPr lang="de-DE" sz="1800">
                        <a:effectLst/>
                        <a:latin typeface="Calibri"/>
                        <a:ea typeface="Calibri"/>
                        <a:cs typeface="Times New Roman"/>
                      </a:endParaRPr>
                    </a:p>
                  </a:txBody>
                  <a:tcPr marL="68580" marR="68580" marT="0" marB="0"/>
                </a:tc>
              </a:tr>
              <a:tr h="724080">
                <a:tc>
                  <a:txBody>
                    <a:bodyPr/>
                    <a:lstStyle/>
                    <a:p>
                      <a:pPr>
                        <a:lnSpc>
                          <a:spcPct val="115000"/>
                        </a:lnSpc>
                        <a:spcAft>
                          <a:spcPts val="0"/>
                        </a:spcAft>
                      </a:pPr>
                      <a:r>
                        <a:rPr lang="de-DE" sz="1800">
                          <a:effectLst/>
                        </a:rPr>
                        <a:t>Sinustec BS 250</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0,901</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0,880</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dirty="0">
                          <a:effectLst/>
                        </a:rPr>
                        <a:t>0,891</a:t>
                      </a:r>
                      <a:endParaRPr lang="de-DE" sz="1800" dirty="0">
                        <a:effectLst/>
                        <a:latin typeface="Calibri"/>
                        <a:ea typeface="Calibri"/>
                        <a:cs typeface="Times New Roman"/>
                      </a:endParaRPr>
                    </a:p>
                  </a:txBody>
                  <a:tcPr marL="68580" marR="68580" marT="0" marB="0"/>
                </a:tc>
              </a:tr>
              <a:tr h="356040">
                <a:tc>
                  <a:txBody>
                    <a:bodyPr/>
                    <a:lstStyle/>
                    <a:p>
                      <a:pPr>
                        <a:lnSpc>
                          <a:spcPct val="115000"/>
                        </a:lnSpc>
                        <a:spcAft>
                          <a:spcPts val="0"/>
                        </a:spcAft>
                      </a:pPr>
                      <a:r>
                        <a:rPr lang="de-DE" sz="1800" dirty="0" err="1" smtClean="0">
                          <a:effectLst/>
                        </a:rPr>
                        <a:t>Vilcoxon</a:t>
                      </a:r>
                      <a:r>
                        <a:rPr lang="de-DE" sz="1800" dirty="0" smtClean="0">
                          <a:effectLst/>
                        </a:rPr>
                        <a:t> </a:t>
                      </a:r>
                      <a:r>
                        <a:rPr lang="de-DE" sz="1800" dirty="0">
                          <a:effectLst/>
                        </a:rPr>
                        <a:t>F3</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0,421</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0,403</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0,412</a:t>
                      </a:r>
                      <a:endParaRPr lang="de-DE" sz="1800">
                        <a:effectLst/>
                        <a:latin typeface="Calibri"/>
                        <a:ea typeface="Calibri"/>
                        <a:cs typeface="Times New Roman"/>
                      </a:endParaRPr>
                    </a:p>
                  </a:txBody>
                  <a:tcPr marL="68580" marR="68580" marT="0" marB="0"/>
                </a:tc>
              </a:tr>
              <a:tr h="356040">
                <a:tc>
                  <a:txBody>
                    <a:bodyPr/>
                    <a:lstStyle/>
                    <a:p>
                      <a:pPr>
                        <a:lnSpc>
                          <a:spcPct val="115000"/>
                        </a:lnSpc>
                        <a:spcAft>
                          <a:spcPts val="0"/>
                        </a:spcAft>
                      </a:pPr>
                      <a:r>
                        <a:rPr kumimoji="0" lang="en-US" sz="1800" b="1" kern="1200" dirty="0" smtClean="0">
                          <a:solidFill>
                            <a:schemeClr val="lt1"/>
                          </a:solidFill>
                          <a:effectLst/>
                          <a:latin typeface="+mn-lt"/>
                          <a:ea typeface="+mn-ea"/>
                          <a:cs typeface="+mn-cs"/>
                        </a:rPr>
                        <a:t>BEI </a:t>
                      </a:r>
                      <a:r>
                        <a:rPr lang="de-DE" sz="1800" dirty="0" smtClean="0">
                          <a:effectLst/>
                        </a:rPr>
                        <a:t>LA </a:t>
                      </a:r>
                      <a:r>
                        <a:rPr lang="de-DE" sz="1800" dirty="0">
                          <a:effectLst/>
                        </a:rPr>
                        <a:t>28-22-001</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3,819</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4,239</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dirty="0">
                          <a:effectLst/>
                        </a:rPr>
                        <a:t>4,029</a:t>
                      </a:r>
                      <a:endParaRPr lang="de-DE" sz="1800" dirty="0">
                        <a:effectLst/>
                        <a:latin typeface="Calibri"/>
                        <a:ea typeface="Calibri"/>
                        <a:cs typeface="Times New Roman"/>
                      </a:endParaRPr>
                    </a:p>
                  </a:txBody>
                  <a:tcPr marL="68580" marR="68580" marT="0" marB="0"/>
                </a:tc>
              </a:tr>
            </a:tbl>
          </a:graphicData>
        </a:graphic>
      </p:graphicFrame>
      <p:sp>
        <p:nvSpPr>
          <p:cNvPr id="3" name="Titel 2"/>
          <p:cNvSpPr>
            <a:spLocks noGrp="1"/>
          </p:cNvSpPr>
          <p:nvPr>
            <p:ph type="title"/>
          </p:nvPr>
        </p:nvSpPr>
        <p:spPr/>
        <p:txBody>
          <a:bodyPr>
            <a:normAutofit/>
          </a:bodyPr>
          <a:lstStyle/>
          <a:p>
            <a:r>
              <a:rPr lang="de-DE" sz="3600" dirty="0" smtClean="0"/>
              <a:t>Auslenkungen bei 5 Hz</a:t>
            </a:r>
            <a:endParaRPr lang="de-DE" sz="3600" dirty="0"/>
          </a:p>
        </p:txBody>
      </p:sp>
    </p:spTree>
    <p:extLst>
      <p:ext uri="{BB962C8B-B14F-4D97-AF65-F5344CB8AC3E}">
        <p14:creationId xmlns:p14="http://schemas.microsoft.com/office/powerpoint/2010/main" val="3010074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803000081"/>
              </p:ext>
            </p:extLst>
          </p:nvPr>
        </p:nvGraphicFramePr>
        <p:xfrm>
          <a:off x="827584" y="1628801"/>
          <a:ext cx="7632848" cy="4255538"/>
        </p:xfrm>
        <a:graphic>
          <a:graphicData uri="http://schemas.openxmlformats.org/drawingml/2006/table">
            <a:tbl>
              <a:tblPr firstRow="1" firstCol="1" bandRow="1">
                <a:tableStyleId>{5C22544A-7EE6-4342-B048-85BDC9FD1C3A}</a:tableStyleId>
              </a:tblPr>
              <a:tblGrid>
                <a:gridCol w="1908212"/>
                <a:gridCol w="1908212"/>
                <a:gridCol w="1908212"/>
                <a:gridCol w="1908212"/>
              </a:tblGrid>
              <a:tr h="727331">
                <a:tc>
                  <a:txBody>
                    <a:bodyPr/>
                    <a:lstStyle/>
                    <a:p>
                      <a:pPr>
                        <a:lnSpc>
                          <a:spcPct val="115000"/>
                        </a:lnSpc>
                        <a:spcAft>
                          <a:spcPts val="0"/>
                        </a:spcAft>
                      </a:pPr>
                      <a:r>
                        <a:rPr lang="de-DE" sz="1800" dirty="0">
                          <a:effectLst/>
                        </a:rPr>
                        <a:t>Aktor</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dirty="0">
                          <a:effectLst/>
                        </a:rPr>
                        <a:t>Amplitude </a:t>
                      </a:r>
                      <a:r>
                        <a:rPr lang="de-DE" sz="1800" dirty="0" smtClean="0">
                          <a:effectLst/>
                        </a:rPr>
                        <a:t>+ (</a:t>
                      </a:r>
                      <a:r>
                        <a:rPr lang="de-DE" sz="1800" dirty="0">
                          <a:effectLst/>
                        </a:rPr>
                        <a:t>mm)</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Ampitude – (mm)</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Mittelwert</a:t>
                      </a:r>
                      <a:endParaRPr lang="de-DE" sz="1800">
                        <a:effectLst/>
                        <a:latin typeface="Calibri"/>
                        <a:ea typeface="Calibri"/>
                        <a:cs typeface="Times New Roman"/>
                      </a:endParaRPr>
                    </a:p>
                  </a:txBody>
                  <a:tcPr marL="68580" marR="68580" marT="0" marB="0"/>
                </a:tc>
              </a:tr>
              <a:tr h="727331">
                <a:tc>
                  <a:txBody>
                    <a:bodyPr/>
                    <a:lstStyle/>
                    <a:p>
                      <a:pPr>
                        <a:lnSpc>
                          <a:spcPct val="115000"/>
                        </a:lnSpc>
                        <a:spcAft>
                          <a:spcPts val="0"/>
                        </a:spcAft>
                      </a:pPr>
                      <a:r>
                        <a:rPr lang="de-DE" sz="1800">
                          <a:effectLst/>
                        </a:rPr>
                        <a:t>Visaton EX 45 S</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dirty="0">
                          <a:effectLst/>
                        </a:rPr>
                        <a:t>0,467 </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0,443</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0,455</a:t>
                      </a:r>
                      <a:endParaRPr lang="de-DE" sz="1800">
                        <a:effectLst/>
                        <a:latin typeface="Calibri"/>
                        <a:ea typeface="Calibri"/>
                        <a:cs typeface="Times New Roman"/>
                      </a:endParaRPr>
                    </a:p>
                  </a:txBody>
                  <a:tcPr marL="68580" marR="68580" marT="0" marB="0"/>
                </a:tc>
              </a:tr>
              <a:tr h="357639">
                <a:tc>
                  <a:txBody>
                    <a:bodyPr/>
                    <a:lstStyle/>
                    <a:p>
                      <a:pPr>
                        <a:lnSpc>
                          <a:spcPct val="115000"/>
                        </a:lnSpc>
                        <a:spcAft>
                          <a:spcPts val="0"/>
                        </a:spcAft>
                      </a:pPr>
                      <a:r>
                        <a:rPr lang="de-DE" sz="1800">
                          <a:effectLst/>
                        </a:rPr>
                        <a:t>Blanko</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0,255</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dirty="0">
                          <a:effectLst/>
                        </a:rPr>
                        <a:t>0,247</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0,251</a:t>
                      </a:r>
                      <a:endParaRPr lang="de-DE" sz="1800">
                        <a:effectLst/>
                        <a:latin typeface="Calibri"/>
                        <a:ea typeface="Calibri"/>
                        <a:cs typeface="Times New Roman"/>
                      </a:endParaRPr>
                    </a:p>
                  </a:txBody>
                  <a:tcPr marL="68580" marR="68580" marT="0" marB="0"/>
                </a:tc>
              </a:tr>
              <a:tr h="727331">
                <a:tc>
                  <a:txBody>
                    <a:bodyPr/>
                    <a:lstStyle/>
                    <a:p>
                      <a:pPr>
                        <a:lnSpc>
                          <a:spcPct val="115000"/>
                        </a:lnSpc>
                        <a:spcAft>
                          <a:spcPts val="0"/>
                        </a:spcAft>
                      </a:pPr>
                      <a:r>
                        <a:rPr lang="de-DE" sz="1800">
                          <a:effectLst/>
                        </a:rPr>
                        <a:t>Monacor BR-25</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1,137</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1,068</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1,103</a:t>
                      </a:r>
                      <a:endParaRPr lang="de-DE" sz="1800">
                        <a:effectLst/>
                        <a:latin typeface="Calibri"/>
                        <a:ea typeface="Calibri"/>
                        <a:cs typeface="Times New Roman"/>
                      </a:endParaRPr>
                    </a:p>
                  </a:txBody>
                  <a:tcPr marL="68580" marR="68580" marT="0" marB="0"/>
                </a:tc>
              </a:tr>
              <a:tr h="727331">
                <a:tc>
                  <a:txBody>
                    <a:bodyPr/>
                    <a:lstStyle/>
                    <a:p>
                      <a:pPr>
                        <a:lnSpc>
                          <a:spcPct val="115000"/>
                        </a:lnSpc>
                        <a:spcAft>
                          <a:spcPts val="0"/>
                        </a:spcAft>
                      </a:pPr>
                      <a:r>
                        <a:rPr lang="de-DE" sz="1800">
                          <a:effectLst/>
                        </a:rPr>
                        <a:t>Sinustec BS 250</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0,876</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0,827</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0,852</a:t>
                      </a:r>
                      <a:endParaRPr lang="de-DE" sz="1800">
                        <a:effectLst/>
                        <a:latin typeface="Calibri"/>
                        <a:ea typeface="Calibri"/>
                        <a:cs typeface="Times New Roman"/>
                      </a:endParaRPr>
                    </a:p>
                  </a:txBody>
                  <a:tcPr marL="68580" marR="68580" marT="0" marB="0"/>
                </a:tc>
              </a:tr>
              <a:tr h="357639">
                <a:tc>
                  <a:txBody>
                    <a:bodyPr/>
                    <a:lstStyle/>
                    <a:p>
                      <a:pPr>
                        <a:lnSpc>
                          <a:spcPct val="115000"/>
                        </a:lnSpc>
                        <a:spcAft>
                          <a:spcPts val="0"/>
                        </a:spcAft>
                      </a:pPr>
                      <a:r>
                        <a:rPr lang="de-DE" sz="1800" dirty="0" err="1" smtClean="0">
                          <a:effectLst/>
                        </a:rPr>
                        <a:t>Vilcoxon</a:t>
                      </a:r>
                      <a:r>
                        <a:rPr lang="de-DE" sz="1800" dirty="0" smtClean="0">
                          <a:effectLst/>
                        </a:rPr>
                        <a:t> F3</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0,402</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0,374</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0,388</a:t>
                      </a:r>
                      <a:endParaRPr lang="de-DE" sz="1800">
                        <a:effectLst/>
                        <a:latin typeface="Calibri"/>
                        <a:ea typeface="Calibri"/>
                        <a:cs typeface="Times New Roman"/>
                      </a:endParaRPr>
                    </a:p>
                  </a:txBody>
                  <a:tcPr marL="68580" marR="68580" marT="0" marB="0"/>
                </a:tc>
              </a:tr>
              <a:tr h="357639">
                <a:tc>
                  <a:txBody>
                    <a:bodyPr/>
                    <a:lstStyle/>
                    <a:p>
                      <a:pPr>
                        <a:lnSpc>
                          <a:spcPct val="115000"/>
                        </a:lnSpc>
                        <a:spcAft>
                          <a:spcPts val="0"/>
                        </a:spcAft>
                      </a:pPr>
                      <a:r>
                        <a:rPr kumimoji="0" lang="en-US" sz="1800" b="1" kern="1200" dirty="0" smtClean="0">
                          <a:solidFill>
                            <a:schemeClr val="lt1"/>
                          </a:solidFill>
                          <a:effectLst/>
                          <a:latin typeface="+mn-lt"/>
                          <a:ea typeface="+mn-ea"/>
                          <a:cs typeface="+mn-cs"/>
                        </a:rPr>
                        <a:t>BEI </a:t>
                      </a:r>
                      <a:r>
                        <a:rPr lang="de-DE" sz="1800" dirty="0" smtClean="0">
                          <a:effectLst/>
                        </a:rPr>
                        <a:t>LA </a:t>
                      </a:r>
                      <a:r>
                        <a:rPr lang="de-DE" sz="1800" dirty="0">
                          <a:effectLst/>
                        </a:rPr>
                        <a:t>28-22-001</a:t>
                      </a:r>
                      <a:endParaRPr lang="de-DE" sz="1800" dirty="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4,143</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a:effectLst/>
                        </a:rPr>
                        <a:t>4,160</a:t>
                      </a:r>
                      <a:endParaRPr lang="de-DE" sz="1800">
                        <a:effectLst/>
                        <a:latin typeface="Calibri"/>
                        <a:ea typeface="Calibri"/>
                        <a:cs typeface="Times New Roman"/>
                      </a:endParaRPr>
                    </a:p>
                  </a:txBody>
                  <a:tcPr marL="68580" marR="68580" marT="0" marB="0"/>
                </a:tc>
                <a:tc>
                  <a:txBody>
                    <a:bodyPr/>
                    <a:lstStyle/>
                    <a:p>
                      <a:pPr>
                        <a:lnSpc>
                          <a:spcPct val="115000"/>
                        </a:lnSpc>
                        <a:spcAft>
                          <a:spcPts val="0"/>
                        </a:spcAft>
                      </a:pPr>
                      <a:r>
                        <a:rPr lang="de-DE" sz="1800" dirty="0">
                          <a:effectLst/>
                        </a:rPr>
                        <a:t>4,152</a:t>
                      </a:r>
                      <a:endParaRPr lang="de-DE" sz="1800" dirty="0">
                        <a:effectLst/>
                        <a:latin typeface="Calibri"/>
                        <a:ea typeface="Calibri"/>
                        <a:cs typeface="Times New Roman"/>
                      </a:endParaRPr>
                    </a:p>
                  </a:txBody>
                  <a:tcPr marL="68580" marR="68580" marT="0" marB="0"/>
                </a:tc>
              </a:tr>
            </a:tbl>
          </a:graphicData>
        </a:graphic>
      </p:graphicFrame>
      <p:sp>
        <p:nvSpPr>
          <p:cNvPr id="3" name="Titel 2"/>
          <p:cNvSpPr>
            <a:spLocks noGrp="1"/>
          </p:cNvSpPr>
          <p:nvPr>
            <p:ph type="title"/>
          </p:nvPr>
        </p:nvSpPr>
        <p:spPr/>
        <p:txBody>
          <a:bodyPr>
            <a:normAutofit/>
          </a:bodyPr>
          <a:lstStyle/>
          <a:p>
            <a:r>
              <a:rPr lang="de-DE" sz="3600" dirty="0" smtClean="0"/>
              <a:t>Auslenkungen bei 10 Hz</a:t>
            </a:r>
            <a:endParaRPr lang="de-DE" sz="3600" dirty="0"/>
          </a:p>
        </p:txBody>
      </p:sp>
    </p:spTree>
    <p:extLst>
      <p:ext uri="{BB962C8B-B14F-4D97-AF65-F5344CB8AC3E}">
        <p14:creationId xmlns:p14="http://schemas.microsoft.com/office/powerpoint/2010/main" val="557502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57200" y="1481328"/>
            <a:ext cx="8229600" cy="4972008"/>
          </a:xfrm>
        </p:spPr>
        <p:txBody>
          <a:bodyPr>
            <a:normAutofit fontScale="92500" lnSpcReduction="20000"/>
          </a:bodyPr>
          <a:lstStyle/>
          <a:p>
            <a:r>
              <a:rPr lang="de-DE" dirty="0" smtClean="0"/>
              <a:t>Blanko</a:t>
            </a:r>
          </a:p>
          <a:p>
            <a:pPr marL="393192" lvl="1" indent="0">
              <a:buNone/>
            </a:pPr>
            <a:r>
              <a:rPr lang="de-DE" dirty="0" smtClean="0"/>
              <a:t>+ niedriger Preis</a:t>
            </a:r>
          </a:p>
          <a:p>
            <a:pPr marL="393192" lvl="1" indent="0">
              <a:buNone/>
            </a:pPr>
            <a:r>
              <a:rPr lang="de-DE" dirty="0" smtClean="0"/>
              <a:t>+ sauberes Signal</a:t>
            </a:r>
          </a:p>
          <a:p>
            <a:pPr marL="393192" lvl="1" indent="0">
              <a:buNone/>
            </a:pPr>
            <a:r>
              <a:rPr lang="de-DE" dirty="0" smtClean="0"/>
              <a:t>- womöglich aufwendigere Montage</a:t>
            </a:r>
            <a:endParaRPr lang="de-DE" dirty="0"/>
          </a:p>
          <a:p>
            <a:r>
              <a:rPr lang="de-DE" dirty="0" err="1" smtClean="0"/>
              <a:t>Visaton</a:t>
            </a:r>
            <a:r>
              <a:rPr lang="de-DE" dirty="0" smtClean="0"/>
              <a:t> EX 45 S</a:t>
            </a:r>
          </a:p>
          <a:p>
            <a:pPr marL="365760" lvl="1" indent="0">
              <a:buNone/>
            </a:pPr>
            <a:r>
              <a:rPr lang="de-DE" dirty="0" smtClean="0"/>
              <a:t>+ annehmbarer Preis</a:t>
            </a:r>
          </a:p>
          <a:p>
            <a:pPr marL="365760" lvl="1" indent="0">
              <a:buNone/>
            </a:pPr>
            <a:r>
              <a:rPr lang="de-DE" dirty="0" smtClean="0"/>
              <a:t>+ gute Montagemöglichkeit</a:t>
            </a:r>
          </a:p>
          <a:p>
            <a:pPr marL="365760" lvl="1" indent="0">
              <a:buNone/>
            </a:pPr>
            <a:r>
              <a:rPr lang="de-DE" dirty="0" smtClean="0"/>
              <a:t>+ im Vergleich zu den anderen kleinen Aktoren sauberes Signal</a:t>
            </a:r>
          </a:p>
          <a:p>
            <a:r>
              <a:rPr lang="de-DE" dirty="0" err="1" smtClean="0"/>
              <a:t>Sinustec</a:t>
            </a:r>
            <a:r>
              <a:rPr lang="de-DE" dirty="0" smtClean="0"/>
              <a:t> BS-250</a:t>
            </a:r>
            <a:endParaRPr lang="de-DE" dirty="0"/>
          </a:p>
          <a:p>
            <a:pPr marL="365760" lvl="1" indent="0">
              <a:buNone/>
            </a:pPr>
            <a:r>
              <a:rPr lang="de-DE" dirty="0" smtClean="0"/>
              <a:t>+ sauberes Signal</a:t>
            </a:r>
          </a:p>
          <a:p>
            <a:pPr marL="365760" lvl="1" indent="0">
              <a:buNone/>
            </a:pPr>
            <a:r>
              <a:rPr lang="de-DE" dirty="0" smtClean="0"/>
              <a:t>+ viel Leistung</a:t>
            </a:r>
          </a:p>
          <a:p>
            <a:pPr marL="365760" lvl="1" indent="0">
              <a:buNone/>
            </a:pPr>
            <a:r>
              <a:rPr lang="de-DE" dirty="0" smtClean="0"/>
              <a:t>+ niedriger Preis</a:t>
            </a:r>
          </a:p>
          <a:p>
            <a:pPr marL="365760" lvl="1" indent="0">
              <a:buNone/>
            </a:pPr>
            <a:r>
              <a:rPr lang="de-DE" dirty="0" smtClean="0"/>
              <a:t>+ niedrige Resonanzfrequenz im vergleich zum </a:t>
            </a:r>
            <a:r>
              <a:rPr lang="de-DE" dirty="0" err="1" smtClean="0"/>
              <a:t>Reckhorn</a:t>
            </a:r>
            <a:endParaRPr lang="de-DE" dirty="0" smtClean="0"/>
          </a:p>
          <a:p>
            <a:pPr marL="365760" lvl="1" indent="0">
              <a:buNone/>
            </a:pPr>
            <a:r>
              <a:rPr lang="de-DE" dirty="0" smtClean="0"/>
              <a:t>- schwer zu demontieren</a:t>
            </a:r>
          </a:p>
          <a:p>
            <a:pPr marL="365760" lvl="1" indent="0">
              <a:buNone/>
            </a:pPr>
            <a:endParaRPr lang="de-DE" dirty="0" smtClean="0"/>
          </a:p>
          <a:p>
            <a:endParaRPr lang="de-DE" dirty="0"/>
          </a:p>
        </p:txBody>
      </p:sp>
      <p:sp>
        <p:nvSpPr>
          <p:cNvPr id="3" name="Titel 2"/>
          <p:cNvSpPr>
            <a:spLocks noGrp="1"/>
          </p:cNvSpPr>
          <p:nvPr>
            <p:ph type="title"/>
          </p:nvPr>
        </p:nvSpPr>
        <p:spPr/>
        <p:txBody>
          <a:bodyPr>
            <a:noAutofit/>
          </a:bodyPr>
          <a:lstStyle/>
          <a:p>
            <a:r>
              <a:rPr lang="de-DE" sz="3200" dirty="0"/>
              <a:t>5</a:t>
            </a:r>
            <a:r>
              <a:rPr lang="de-DE" sz="3200" dirty="0" smtClean="0"/>
              <a:t>. </a:t>
            </a:r>
            <a:r>
              <a:rPr lang="de-DE" sz="3200" dirty="0"/>
              <a:t>Fazit/Empfehlung kostengünstiger </a:t>
            </a:r>
            <a:r>
              <a:rPr lang="de-DE" sz="3200" dirty="0" smtClean="0"/>
              <a:t>Aktoren</a:t>
            </a:r>
            <a:endParaRPr lang="de-DE" sz="3200" dirty="0"/>
          </a:p>
        </p:txBody>
      </p:sp>
      <p:pic>
        <p:nvPicPr>
          <p:cNvPr id="4" name="Picture 4" descr="M:\Logo LB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1025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sz="2400" dirty="0" smtClean="0"/>
              <a:t>Beim </a:t>
            </a:r>
            <a:r>
              <a:rPr lang="de-DE" sz="2400" dirty="0" err="1" smtClean="0"/>
              <a:t>Heddier</a:t>
            </a:r>
            <a:r>
              <a:rPr lang="de-DE" sz="2400" dirty="0" smtClean="0"/>
              <a:t> muss dazu gesagt werden, dass er nicht ganz in Ordnung war. Es fiel bei den Messungen auf, dass die Masse sich nicht gleichmäßig </a:t>
            </a:r>
            <a:r>
              <a:rPr lang="de-DE" sz="2400" dirty="0" err="1" smtClean="0"/>
              <a:t>hebte</a:t>
            </a:r>
            <a:r>
              <a:rPr lang="de-DE" sz="2400" dirty="0" smtClean="0"/>
              <a:t> und senkte, sondern </a:t>
            </a:r>
            <a:r>
              <a:rPr lang="de-DE" sz="2400" dirty="0" err="1" smtClean="0"/>
              <a:t>verkippte</a:t>
            </a:r>
            <a:r>
              <a:rPr lang="de-DE" sz="2400" dirty="0" smtClean="0"/>
              <a:t>. Ein Öffnen des Aktors zeigte, dass der Magnet verrutscht war und die Spule an einer Seite hin eingeklemmt hatte </a:t>
            </a:r>
          </a:p>
          <a:p>
            <a:pPr marL="109728" indent="0">
              <a:buNone/>
            </a:pPr>
            <a:endParaRPr lang="de-DE" sz="2400" dirty="0" smtClean="0"/>
          </a:p>
          <a:p>
            <a:r>
              <a:rPr lang="de-DE" sz="2400" dirty="0" smtClean="0"/>
              <a:t>Aus diesem Grund sind die Ergebnisse beim </a:t>
            </a:r>
            <a:r>
              <a:rPr lang="de-DE" sz="2400" dirty="0" err="1" smtClean="0"/>
              <a:t>Heddier</a:t>
            </a:r>
            <a:r>
              <a:rPr lang="de-DE" sz="2400" dirty="0" smtClean="0"/>
              <a:t> mit Vorsicht zu betrachten</a:t>
            </a:r>
            <a:endParaRPr lang="de-DE" sz="2400" dirty="0"/>
          </a:p>
        </p:txBody>
      </p:sp>
      <p:sp>
        <p:nvSpPr>
          <p:cNvPr id="3" name="Titel 2"/>
          <p:cNvSpPr>
            <a:spLocks noGrp="1"/>
          </p:cNvSpPr>
          <p:nvPr>
            <p:ph type="title"/>
          </p:nvPr>
        </p:nvSpPr>
        <p:spPr/>
        <p:txBody>
          <a:bodyPr>
            <a:normAutofit/>
          </a:bodyPr>
          <a:lstStyle/>
          <a:p>
            <a:r>
              <a:rPr lang="de-DE" sz="3200" dirty="0" smtClean="0"/>
              <a:t>Bemerkung zum </a:t>
            </a:r>
            <a:r>
              <a:rPr lang="de-DE" sz="3200" dirty="0" err="1" smtClean="0"/>
              <a:t>Heddier</a:t>
            </a:r>
            <a:r>
              <a:rPr lang="de-DE" sz="3200" dirty="0" smtClean="0"/>
              <a:t> LK-KS 20</a:t>
            </a:r>
            <a:endParaRPr lang="de-DE" sz="3200" dirty="0"/>
          </a:p>
        </p:txBody>
      </p:sp>
    </p:spTree>
    <p:extLst>
      <p:ext uri="{BB962C8B-B14F-4D97-AF65-F5344CB8AC3E}">
        <p14:creationId xmlns:p14="http://schemas.microsoft.com/office/powerpoint/2010/main" val="126565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95536" y="1196752"/>
            <a:ext cx="8583588" cy="4525963"/>
          </a:xfrm>
        </p:spPr>
        <p:txBody>
          <a:bodyPr>
            <a:normAutofit/>
          </a:bodyPr>
          <a:lstStyle/>
          <a:p>
            <a:pPr marL="109728" indent="0">
              <a:buNone/>
            </a:pPr>
            <a:r>
              <a:rPr lang="de-DE" sz="1800" b="1" dirty="0" smtClean="0"/>
              <a:t>			Typ</a:t>
            </a:r>
            <a:r>
              <a:rPr lang="de-DE" sz="1800" dirty="0"/>
              <a:t>: 			</a:t>
            </a:r>
            <a:r>
              <a:rPr lang="de-DE" sz="1800" dirty="0" smtClean="0"/>
              <a:t>     </a:t>
            </a:r>
            <a:r>
              <a:rPr lang="de-DE" sz="1800" dirty="0" err="1" smtClean="0"/>
              <a:t>Exciter</a:t>
            </a:r>
            <a:r>
              <a:rPr lang="de-DE" sz="1800" dirty="0" smtClean="0"/>
              <a:t> </a:t>
            </a:r>
            <a:r>
              <a:rPr lang="de-DE" sz="1800" dirty="0"/>
              <a:t/>
            </a:r>
            <a:br>
              <a:rPr lang="de-DE" sz="1800" dirty="0"/>
            </a:br>
            <a:r>
              <a:rPr lang="de-DE" sz="1800" dirty="0" smtClean="0"/>
              <a:t>			</a:t>
            </a:r>
            <a:r>
              <a:rPr lang="de-DE" sz="1800" b="1" dirty="0" smtClean="0"/>
              <a:t>Nennbelastbarkeit RMS:</a:t>
            </a:r>
            <a:r>
              <a:rPr lang="de-DE" sz="1800" dirty="0" smtClean="0"/>
              <a:t>      50 </a:t>
            </a:r>
            <a:r>
              <a:rPr lang="de-DE" sz="1800" dirty="0"/>
              <a:t>W</a:t>
            </a:r>
            <a:br>
              <a:rPr lang="de-DE" sz="1800" dirty="0"/>
            </a:br>
            <a:r>
              <a:rPr lang="de-DE" sz="1800" dirty="0" smtClean="0"/>
              <a:t>			</a:t>
            </a:r>
            <a:r>
              <a:rPr lang="de-DE" sz="1800" b="1" dirty="0" smtClean="0"/>
              <a:t>Maximale Belastbarkeit:</a:t>
            </a:r>
            <a:r>
              <a:rPr lang="de-DE" sz="1800" dirty="0" smtClean="0"/>
              <a:t>      100 </a:t>
            </a:r>
            <a:r>
              <a:rPr lang="de-DE" sz="1800" dirty="0"/>
              <a:t>W</a:t>
            </a:r>
            <a:br>
              <a:rPr lang="de-DE" sz="1800" dirty="0"/>
            </a:br>
            <a:r>
              <a:rPr lang="de-DE" sz="1800" dirty="0" smtClean="0"/>
              <a:t>			</a:t>
            </a:r>
            <a:r>
              <a:rPr lang="de-DE" sz="1800" b="1" dirty="0" smtClean="0"/>
              <a:t>Nennimpedanz</a:t>
            </a:r>
            <a:r>
              <a:rPr lang="de-DE" sz="1800" dirty="0" smtClean="0"/>
              <a:t> </a:t>
            </a:r>
            <a:r>
              <a:rPr lang="de-DE" sz="1800" b="1" dirty="0"/>
              <a:t>Z</a:t>
            </a:r>
            <a:r>
              <a:rPr lang="de-DE" sz="1800" dirty="0"/>
              <a:t>:	</a:t>
            </a:r>
            <a:r>
              <a:rPr lang="de-DE" sz="1800" dirty="0" smtClean="0"/>
              <a:t>     4 </a:t>
            </a:r>
            <a:r>
              <a:rPr lang="de-DE" sz="1800" dirty="0"/>
              <a:t>Ω </a:t>
            </a:r>
            <a:br>
              <a:rPr lang="de-DE" sz="1800" dirty="0"/>
            </a:br>
            <a:r>
              <a:rPr lang="de-DE" sz="1800" dirty="0" smtClean="0"/>
              <a:t>			</a:t>
            </a:r>
            <a:r>
              <a:rPr lang="de-DE" sz="1800" b="1" dirty="0" smtClean="0"/>
              <a:t>Frequenzbereich</a:t>
            </a:r>
            <a:r>
              <a:rPr lang="de-DE" sz="1800" b="1" dirty="0"/>
              <a:t>:</a:t>
            </a:r>
            <a:r>
              <a:rPr lang="de-DE" sz="1800" dirty="0"/>
              <a:t>	</a:t>
            </a:r>
            <a:r>
              <a:rPr lang="de-DE" sz="1800" dirty="0" smtClean="0"/>
              <a:t>     28 </a:t>
            </a:r>
            <a:r>
              <a:rPr lang="de-DE" sz="1800" dirty="0"/>
              <a:t>Hz – 55 Hz</a:t>
            </a:r>
            <a:br>
              <a:rPr lang="de-DE" sz="1800" dirty="0"/>
            </a:br>
            <a:r>
              <a:rPr lang="de-DE" sz="1800" dirty="0" smtClean="0"/>
              <a:t>			</a:t>
            </a:r>
            <a:r>
              <a:rPr lang="de-DE" sz="1800" b="1" dirty="0" smtClean="0"/>
              <a:t>Gewicht</a:t>
            </a:r>
            <a:r>
              <a:rPr lang="de-DE" sz="1800" b="1" dirty="0"/>
              <a:t>:</a:t>
            </a:r>
            <a:r>
              <a:rPr lang="de-DE" sz="1800" dirty="0"/>
              <a:t>		</a:t>
            </a:r>
            <a:r>
              <a:rPr lang="de-DE" sz="1800" dirty="0" smtClean="0"/>
              <a:t>     0,7 </a:t>
            </a:r>
            <a:r>
              <a:rPr lang="de-DE" sz="1800" dirty="0"/>
              <a:t>kg</a:t>
            </a:r>
            <a:br>
              <a:rPr lang="de-DE" sz="1800" dirty="0"/>
            </a:br>
            <a:r>
              <a:rPr lang="de-DE" sz="1800" dirty="0" smtClean="0"/>
              <a:t>			</a:t>
            </a:r>
            <a:r>
              <a:rPr lang="de-DE" sz="1800" b="1" dirty="0" smtClean="0"/>
              <a:t>Abmessungen </a:t>
            </a:r>
            <a:r>
              <a:rPr lang="de-DE" sz="1800" b="1" dirty="0"/>
              <a:t>(D, T</a:t>
            </a:r>
            <a:r>
              <a:rPr lang="de-DE" sz="1800" b="1" dirty="0" smtClean="0"/>
              <a:t>):</a:t>
            </a:r>
            <a:r>
              <a:rPr lang="de-DE" sz="1800" dirty="0" smtClean="0"/>
              <a:t>          120 </a:t>
            </a:r>
            <a:r>
              <a:rPr lang="de-DE" sz="1800" dirty="0"/>
              <a:t>mm, </a:t>
            </a:r>
            <a:r>
              <a:rPr lang="de-DE" sz="1800" dirty="0" smtClean="0"/>
              <a:t>30 mm</a:t>
            </a:r>
          </a:p>
          <a:p>
            <a:pPr marL="109728" indent="0">
              <a:buNone/>
            </a:pPr>
            <a:r>
              <a:rPr lang="de-DE" sz="1800" dirty="0"/>
              <a:t>			</a:t>
            </a:r>
            <a:r>
              <a:rPr lang="de-DE" sz="1800" b="1" dirty="0" smtClean="0"/>
              <a:t>Induktivität</a:t>
            </a:r>
            <a:r>
              <a:rPr lang="de-DE" sz="1800" b="1" dirty="0"/>
              <a:t>:</a:t>
            </a:r>
            <a:r>
              <a:rPr lang="de-DE" sz="1800" dirty="0"/>
              <a:t>		      		</a:t>
            </a:r>
          </a:p>
          <a:p>
            <a:pPr marL="109728" indent="0">
              <a:buNone/>
            </a:pPr>
            <a:r>
              <a:rPr lang="de-DE" sz="1800" dirty="0"/>
              <a:t>			</a:t>
            </a:r>
            <a:r>
              <a:rPr lang="de-DE" sz="1800" b="1" dirty="0" smtClean="0"/>
              <a:t>errechnete</a:t>
            </a:r>
            <a:r>
              <a:rPr lang="de-DE" sz="1800" dirty="0" smtClean="0"/>
              <a:t>  </a:t>
            </a:r>
            <a:r>
              <a:rPr lang="de-DE" sz="1800" b="1" dirty="0" smtClean="0"/>
              <a:t>Schwungmasse:</a:t>
            </a:r>
            <a:r>
              <a:rPr lang="de-DE" sz="1800" dirty="0" smtClean="0"/>
              <a:t>0,326 </a:t>
            </a:r>
            <a:r>
              <a:rPr lang="de-DE" sz="1800" dirty="0"/>
              <a:t>kg</a:t>
            </a:r>
            <a:endParaRPr lang="de-DE" sz="1800" b="1" dirty="0"/>
          </a:p>
          <a:p>
            <a:pPr marL="109728" indent="0">
              <a:buNone/>
            </a:pPr>
            <a:r>
              <a:rPr lang="de-DE" sz="1800" b="1" dirty="0"/>
              <a:t>			</a:t>
            </a:r>
            <a:r>
              <a:rPr lang="de-DE" sz="1800" b="1" dirty="0" smtClean="0"/>
              <a:t>Federsteifigkeit</a:t>
            </a:r>
            <a:r>
              <a:rPr lang="de-DE" sz="1800" b="1" dirty="0"/>
              <a:t>:		     </a:t>
            </a:r>
            <a:r>
              <a:rPr lang="de-DE" sz="1800" dirty="0" smtClean="0"/>
              <a:t>37,6 </a:t>
            </a:r>
            <a:r>
              <a:rPr lang="de-DE" sz="1800" dirty="0"/>
              <a:t>N/mm</a:t>
            </a:r>
            <a:r>
              <a:rPr lang="de-DE" sz="1800" b="1" dirty="0"/>
              <a:t>				</a:t>
            </a:r>
            <a:r>
              <a:rPr lang="de-DE" sz="1800" b="1" dirty="0" smtClean="0"/>
              <a:t>	gem</a:t>
            </a:r>
            <a:r>
              <a:rPr lang="de-DE" sz="1800" b="1" dirty="0"/>
              <a:t>. Resonanzfrequenz:    </a:t>
            </a:r>
            <a:r>
              <a:rPr lang="de-DE" sz="1800" b="1" dirty="0" smtClean="0"/>
              <a:t> </a:t>
            </a:r>
            <a:r>
              <a:rPr lang="de-DE" sz="1800" dirty="0" smtClean="0"/>
              <a:t>54 </a:t>
            </a:r>
            <a:r>
              <a:rPr lang="de-DE" sz="1800" dirty="0"/>
              <a:t>Hz</a:t>
            </a:r>
            <a:endParaRPr lang="de-DE" sz="1800" b="1" dirty="0"/>
          </a:p>
          <a:p>
            <a:pPr marL="109728" indent="0">
              <a:buNone/>
            </a:pPr>
            <a:endParaRPr lang="de-DE" sz="1800" dirty="0"/>
          </a:p>
          <a:p>
            <a:pPr marL="109728" indent="0">
              <a:buNone/>
            </a:pPr>
            <a:endParaRPr lang="de-DE" sz="1800" dirty="0"/>
          </a:p>
        </p:txBody>
      </p:sp>
      <p:sp>
        <p:nvSpPr>
          <p:cNvPr id="3" name="Titel 2"/>
          <p:cNvSpPr>
            <a:spLocks noGrp="1"/>
          </p:cNvSpPr>
          <p:nvPr>
            <p:ph type="title"/>
          </p:nvPr>
        </p:nvSpPr>
        <p:spPr/>
        <p:txBody>
          <a:bodyPr>
            <a:normAutofit/>
          </a:bodyPr>
          <a:lstStyle/>
          <a:p>
            <a:r>
              <a:rPr lang="de-DE" sz="3200" dirty="0" smtClean="0"/>
              <a:t>3.4 </a:t>
            </a:r>
            <a:r>
              <a:rPr lang="de-DE" sz="3200" dirty="0"/>
              <a:t>Blanko </a:t>
            </a:r>
            <a:r>
              <a:rPr lang="de-DE" sz="3200" dirty="0" err="1" smtClean="0"/>
              <a:t>BassShaker</a:t>
            </a:r>
            <a:endParaRPr lang="de-DE" sz="3200" dirty="0"/>
          </a:p>
        </p:txBody>
      </p:sp>
      <p:pic>
        <p:nvPicPr>
          <p:cNvPr id="4" name="Picture 2" descr="C:\Users\mathes\Desktop\Unbenannt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5" y="4381464"/>
            <a:ext cx="3309551" cy="2476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mathes\Desktop\Unbenannt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1" y="1438417"/>
            <a:ext cx="2906938" cy="28546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Logo LB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9844"/>
            <a:ext cx="1468760" cy="4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9726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imos">
  <a:themeElements>
    <a:clrScheme name="Benutzerdefiniert 1">
      <a:dk1>
        <a:srgbClr val="232323"/>
      </a:dk1>
      <a:lt1>
        <a:sysClr val="window" lastClr="FFFFFF"/>
      </a:lt1>
      <a:dk2>
        <a:srgbClr val="464646"/>
      </a:dk2>
      <a:lt2>
        <a:srgbClr val="DEF5FA"/>
      </a:lt2>
      <a:accent1>
        <a:srgbClr val="149C82"/>
      </a:accent1>
      <a:accent2>
        <a:srgbClr val="92D050"/>
      </a:accent2>
      <a:accent3>
        <a:srgbClr val="44B9E8"/>
      </a:accent3>
      <a:accent4>
        <a:srgbClr val="39639D"/>
      </a:accent4>
      <a:accent5>
        <a:srgbClr val="474B78"/>
      </a:accent5>
      <a:accent6>
        <a:srgbClr val="7D3C4A"/>
      </a:accent6>
      <a:hlink>
        <a:srgbClr val="0070C0"/>
      </a:hlink>
      <a:folHlink>
        <a:srgbClr val="44B9E8"/>
      </a:folHlink>
    </a:clrScheme>
    <a:fontScheme name="Deimos">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Deimos">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2474</Words>
  <Application>Microsoft Office PowerPoint</Application>
  <PresentationFormat>Bildschirmpräsentation (4:3)</PresentationFormat>
  <Paragraphs>758</Paragraphs>
  <Slides>85</Slides>
  <Notes>2</Notes>
  <HiddenSlides>1</HiddenSlides>
  <MMClips>0</MMClips>
  <ScaleCrop>false</ScaleCrop>
  <HeadingPairs>
    <vt:vector size="4" baseType="variant">
      <vt:variant>
        <vt:lpstr>Design</vt:lpstr>
      </vt:variant>
      <vt:variant>
        <vt:i4>1</vt:i4>
      </vt:variant>
      <vt:variant>
        <vt:lpstr>Folientitel</vt:lpstr>
      </vt:variant>
      <vt:variant>
        <vt:i4>85</vt:i4>
      </vt:variant>
    </vt:vector>
  </HeadingPairs>
  <TitlesOfParts>
    <vt:vector size="86" baseType="lpstr">
      <vt:lpstr>Deimos</vt:lpstr>
      <vt:lpstr>Übersicht kostengünstiger Aktoren</vt:lpstr>
      <vt:lpstr>Gliederung</vt:lpstr>
      <vt:lpstr>1 Aufgabenstellung/Ziel</vt:lpstr>
      <vt:lpstr>2 Übersicht gefundener Aktoren</vt:lpstr>
      <vt:lpstr>3 Testkandidaten</vt:lpstr>
      <vt:lpstr>3.1 Sinustec BS-250 </vt:lpstr>
      <vt:lpstr>3.2 Reckhorn BS-200</vt:lpstr>
      <vt:lpstr>3.3 Sinuslive BassPump</vt:lpstr>
      <vt:lpstr>3.4 Blanko BassShaker</vt:lpstr>
      <vt:lpstr>3.4 Monacor BR-25</vt:lpstr>
      <vt:lpstr>3.5 Monacor AR-30</vt:lpstr>
      <vt:lpstr>3.6 (Heddier LK-KS 20)*</vt:lpstr>
      <vt:lpstr>3.7 Visaton EX 45 S</vt:lpstr>
      <vt:lpstr>3.9 Vilcoxon F3</vt:lpstr>
      <vt:lpstr>3.10 BEI Kimco Magnetics Division LA28-22-000A</vt:lpstr>
      <vt:lpstr>4 Messungen</vt:lpstr>
      <vt:lpstr>4.1 Ermittlung der Resonanzfrequenzen durch eine Rauschanregung</vt:lpstr>
      <vt:lpstr>4.1 Kennlinien mit Sensor PCB 208C01 Part_1</vt:lpstr>
      <vt:lpstr>4.1 Kennlinien mit Sensor PCB 208C01 Part_2</vt:lpstr>
      <vt:lpstr>4.1 Kennlinien mit Sensor PCB 208C02 Part_1</vt:lpstr>
      <vt:lpstr>4.1 Kennlinien mit Sensor PCB 208C02 Part_2</vt:lpstr>
      <vt:lpstr>4.1 Resonanzfrequenz und Beurteilung der Signalqualität</vt:lpstr>
      <vt:lpstr>4.2 Aktorverhalten bei unterschiedlichen Stromstärken</vt:lpstr>
      <vt:lpstr>4.2 Diagramme Sinustec BS-250</vt:lpstr>
      <vt:lpstr>4.2 Diagramme Reckhorn BS-200</vt:lpstr>
      <vt:lpstr>4.2 Diagramme Blanko BodyShaker</vt:lpstr>
      <vt:lpstr>4.2 Diagramme Sinuslive BassPump</vt:lpstr>
      <vt:lpstr>4.2 Diagramme Monacor BR-25</vt:lpstr>
      <vt:lpstr>4.2 Diagramme Monacor AR-30</vt:lpstr>
      <vt:lpstr>4.2 Diagramme Visaton EX 45 S</vt:lpstr>
      <vt:lpstr>4.2 (Diagramme Heddier LK-KS 20)</vt:lpstr>
      <vt:lpstr>4.2 Kräfte im Arbeitsbereich*</vt:lpstr>
      <vt:lpstr>4.2 Ergebnis</vt:lpstr>
      <vt:lpstr>4.3 Kennlinien mit dSPACE und Klirrfaktoren</vt:lpstr>
      <vt:lpstr>Kennlinie Kraft/Strom</vt:lpstr>
      <vt:lpstr>Sinuslive BassPump</vt:lpstr>
      <vt:lpstr>Sinuslive BassPump</vt:lpstr>
      <vt:lpstr>Reckhorn BS-200</vt:lpstr>
      <vt:lpstr>Reckhorn BS-200</vt:lpstr>
      <vt:lpstr>Sinustec BS-250</vt:lpstr>
      <vt:lpstr>Sinustec BS-250</vt:lpstr>
      <vt:lpstr>Blanko BodyShaker</vt:lpstr>
      <vt:lpstr>Blanko BodyShaker</vt:lpstr>
      <vt:lpstr>Monacor BR-25</vt:lpstr>
      <vt:lpstr>Monacor BR-25</vt:lpstr>
      <vt:lpstr>Monacor AR-30</vt:lpstr>
      <vt:lpstr>Monacor AR-30</vt:lpstr>
      <vt:lpstr>(Heddier LK-KS 20)</vt:lpstr>
      <vt:lpstr>(Heddier LK-KS 20)</vt:lpstr>
      <vt:lpstr>Visaton EX 45 S</vt:lpstr>
      <vt:lpstr>Visaton EX 45 S</vt:lpstr>
      <vt:lpstr>Vilcoxon F3</vt:lpstr>
      <vt:lpstr>Vilcoxon F3</vt:lpstr>
      <vt:lpstr>BEI Kimco Magnetics Division LA28-22-000A</vt:lpstr>
      <vt:lpstr>BEI Kimco Magnetics Division LA28-22-000A</vt:lpstr>
      <vt:lpstr>BEI Kimco Magnetics Division LA28-22-000A</vt:lpstr>
      <vt:lpstr>Kraftkonstante der Aktoren im Arbeitsbereich bei jeweils zwei Stromstärken </vt:lpstr>
      <vt:lpstr>Kennlinie Auslenkung/Strom</vt:lpstr>
      <vt:lpstr>Sinustec BS-250 Auslenkung</vt:lpstr>
      <vt:lpstr>Sinustec BS-250 Auslenkung</vt:lpstr>
      <vt:lpstr>Monacor BR-25 Auslenkung</vt:lpstr>
      <vt:lpstr>Monacor BR-25 Auslenkung</vt:lpstr>
      <vt:lpstr>Blanko BodyShaker Auslenkung</vt:lpstr>
      <vt:lpstr>Blanko BodyShaker Auslenkung</vt:lpstr>
      <vt:lpstr>Visaton EX 45 S Auslenkung</vt:lpstr>
      <vt:lpstr>(Heddier LK-KS 20 Auslenkung)</vt:lpstr>
      <vt:lpstr>Vilcoxon F3</vt:lpstr>
      <vt:lpstr>BEI Kimco Magnetics Division LA28-22-000A</vt:lpstr>
      <vt:lpstr>Auslenkungsfaktor der Aktoren im Arbeitsbereich bei jeweils zwei Stromstärken</vt:lpstr>
      <vt:lpstr>Größte Auslenkung während der Messungen</vt:lpstr>
      <vt:lpstr>4.4 Federsteifigkeiten der Aktoren</vt:lpstr>
      <vt:lpstr>Federsteifigkeit Sinustec BS-250</vt:lpstr>
      <vt:lpstr>Federsteifigkeit Blanko BodyShaker</vt:lpstr>
      <vt:lpstr>Federsteifigkeit Monacor BR-25</vt:lpstr>
      <vt:lpstr>Federsteifigkeit Visaton EX 45 S</vt:lpstr>
      <vt:lpstr>Federsteifigkeiten der Aktoren</vt:lpstr>
      <vt:lpstr>Federsteifigkeit Sinustec BS-250</vt:lpstr>
      <vt:lpstr>Federsteifigkeit Blanko BassShaker</vt:lpstr>
      <vt:lpstr>Federsteifigkeit Monacor BR-25</vt:lpstr>
      <vt:lpstr>Federsteifigkeit Visaton EX 45 S</vt:lpstr>
      <vt:lpstr>4.5 Messung der maximalen Auslenkung bei festen Frequenzen</vt:lpstr>
      <vt:lpstr>Auslenkungen bei 5 Hz</vt:lpstr>
      <vt:lpstr>Auslenkungen bei 10 Hz</vt:lpstr>
      <vt:lpstr>5. Fazit/Empfehlung kostengünstiger Aktoren</vt:lpstr>
      <vt:lpstr>Bemerkung zum Heddier LK-KS 20</vt:lpstr>
    </vt:vector>
  </TitlesOfParts>
  <Company>Fraunhofer Gesellschaft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Übersicht kostengünstiger Aktoren</dc:title>
  <dc:creator>Mathes, Manuel</dc:creator>
  <cp:lastModifiedBy>Mathes, Manuel</cp:lastModifiedBy>
  <cp:revision>91</cp:revision>
  <dcterms:created xsi:type="dcterms:W3CDTF">2016-09-16T12:31:21Z</dcterms:created>
  <dcterms:modified xsi:type="dcterms:W3CDTF">2017-07-05T10:19:28Z</dcterms:modified>
</cp:coreProperties>
</file>